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96b3140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96b3140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96b314055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96b314055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396b31405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396b31405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96b314055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96b314055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396b314055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396b314055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96b314055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96b314055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396b31405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396b314055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396b314055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396b314055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396b314055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396b314055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396b314055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396b314055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396b314055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396b314055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396b314055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396b314055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96b31405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96b31405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396b31405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396b31405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96b31405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96b31405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96b31405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96b31405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96b314055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396b314055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96b314055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396b314055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396b314055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396b314055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17"/>
          <p:cNvSpPr txBox="1"/>
          <p:nvPr>
            <p:ph type="title"/>
          </p:nvPr>
        </p:nvSpPr>
        <p:spPr>
          <a:xfrm>
            <a:off x="0" y="1782300"/>
            <a:ext cx="9144000" cy="1071000"/>
          </a:xfrm>
          <a:prstGeom prst="rect">
            <a:avLst/>
          </a:prstGeom>
          <a:solidFill>
            <a:srgbClr val="E7E7E7"/>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                                         </a:t>
            </a:r>
            <a:r>
              <a:rPr lang="en-GB" sz="2700">
                <a:solidFill>
                  <a:schemeClr val="dk1"/>
                </a:solidFill>
              </a:rPr>
              <a:t>MDA 720 Project</a:t>
            </a:r>
            <a:endParaRPr sz="2700">
              <a:solidFill>
                <a:schemeClr val="dk1"/>
              </a:solidFill>
            </a:endParaRPr>
          </a:p>
          <a:p>
            <a:pPr indent="0" lvl="0" marL="0" rtl="0" algn="l">
              <a:spcBef>
                <a:spcPts val="0"/>
              </a:spcBef>
              <a:spcAft>
                <a:spcPts val="0"/>
              </a:spcAft>
              <a:buNone/>
            </a:pPr>
            <a:r>
              <a:rPr b="1" lang="en-GB" sz="2400"/>
              <a:t>                        </a:t>
            </a:r>
            <a:r>
              <a:rPr b="1" lang="en-GB" sz="2400">
                <a:solidFill>
                  <a:schemeClr val="dk1"/>
                </a:solidFill>
              </a:rPr>
              <a:t>Sentiment Analysis of Hotel Reviews</a:t>
            </a:r>
            <a:endParaRPr b="1" sz="2400">
              <a:solidFill>
                <a:schemeClr val="dk1"/>
              </a:solidFill>
            </a:endParaRPr>
          </a:p>
        </p:txBody>
      </p:sp>
      <p:sp>
        <p:nvSpPr>
          <p:cNvPr id="195" name="Google Shape;195;p17"/>
          <p:cNvSpPr txBox="1"/>
          <p:nvPr>
            <p:ph idx="1" type="body"/>
          </p:nvPr>
        </p:nvSpPr>
        <p:spPr>
          <a:xfrm>
            <a:off x="7436650" y="4789725"/>
            <a:ext cx="1707300" cy="353700"/>
          </a:xfrm>
          <a:prstGeom prst="rect">
            <a:avLst/>
          </a:prstGeom>
          <a:solidFill>
            <a:srgbClr val="E7E7E7"/>
          </a:solidFill>
          <a:ln>
            <a:noFill/>
          </a:ln>
        </p:spPr>
        <p:txBody>
          <a:bodyPr anchorCtr="0" anchor="t" bIns="91425" lIns="91425" spcFirstLastPara="1" rIns="91425" wrap="square" tIns="91425">
            <a:normAutofit fontScale="77500"/>
          </a:bodyPr>
          <a:lstStyle/>
          <a:p>
            <a:pPr indent="0" lvl="0" marL="0" rtl="0" algn="l">
              <a:lnSpc>
                <a:spcPct val="115000"/>
              </a:lnSpc>
              <a:spcBef>
                <a:spcPts val="0"/>
              </a:spcBef>
              <a:spcAft>
                <a:spcPts val="1600"/>
              </a:spcAft>
              <a:buNone/>
            </a:pPr>
            <a:r>
              <a:rPr b="1" lang="en-GB" sz="1400"/>
              <a:t>     </a:t>
            </a:r>
            <a:r>
              <a:rPr b="1" lang="en-GB" sz="1400">
                <a:solidFill>
                  <a:schemeClr val="dk1"/>
                </a:solidFill>
              </a:rPr>
              <a:t> </a:t>
            </a:r>
            <a:r>
              <a:rPr b="1" lang="en-GB" sz="1400">
                <a:solidFill>
                  <a:schemeClr val="dk1"/>
                </a:solidFill>
              </a:rPr>
              <a:t>- Pritika Khurana</a:t>
            </a:r>
            <a:endParaRPr b="1" sz="1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5" name="Shape 255"/>
        <p:cNvGrpSpPr/>
        <p:nvPr/>
      </p:nvGrpSpPr>
      <p:grpSpPr>
        <a:xfrm>
          <a:off x="0" y="0"/>
          <a:ext cx="0" cy="0"/>
          <a:chOff x="0" y="0"/>
          <a:chExt cx="0" cy="0"/>
        </a:xfrm>
      </p:grpSpPr>
      <p:sp>
        <p:nvSpPr>
          <p:cNvPr id="256" name="Google Shape;256;p26"/>
          <p:cNvSpPr txBox="1"/>
          <p:nvPr>
            <p:ph type="title"/>
          </p:nvPr>
        </p:nvSpPr>
        <p:spPr>
          <a:xfrm>
            <a:off x="11307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accent2"/>
                </a:solidFill>
                <a:latin typeface="Lato"/>
                <a:ea typeface="Lato"/>
                <a:cs typeface="Lato"/>
                <a:sym typeface="Lato"/>
              </a:rPr>
              <a:t>Testing Example Reviews</a:t>
            </a:r>
            <a:endParaRPr b="1">
              <a:solidFill>
                <a:schemeClr val="accent2"/>
              </a:solidFill>
              <a:latin typeface="Lato"/>
              <a:ea typeface="Lato"/>
              <a:cs typeface="Lato"/>
              <a:sym typeface="Lato"/>
            </a:endParaRPr>
          </a:p>
        </p:txBody>
      </p:sp>
      <p:sp>
        <p:nvSpPr>
          <p:cNvPr id="257" name="Google Shape;257;p26"/>
          <p:cNvSpPr txBox="1"/>
          <p:nvPr/>
        </p:nvSpPr>
        <p:spPr>
          <a:xfrm>
            <a:off x="1193100" y="1089050"/>
            <a:ext cx="7143300" cy="1143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a:solidFill>
                  <a:schemeClr val="lt1"/>
                </a:solidFill>
                <a:latin typeface="Lato"/>
                <a:ea typeface="Lato"/>
                <a:cs typeface="Lato"/>
                <a:sym typeface="Lato"/>
              </a:rPr>
              <a:t>The hotel manager can input hotel reviews and obtain sentiment analysis results. </a:t>
            </a:r>
            <a:endParaRPr>
              <a:solidFill>
                <a:schemeClr val="lt1"/>
              </a:solidFill>
              <a:latin typeface="Lato"/>
              <a:ea typeface="Lato"/>
              <a:cs typeface="Lato"/>
              <a:sym typeface="Lato"/>
            </a:endParaRPr>
          </a:p>
          <a:p>
            <a:pPr indent="0" lvl="0" marL="0" rtl="0" algn="just">
              <a:lnSpc>
                <a:spcPct val="115000"/>
              </a:lnSpc>
              <a:spcBef>
                <a:spcPts val="0"/>
              </a:spcBef>
              <a:spcAft>
                <a:spcPts val="0"/>
              </a:spcAft>
              <a:buNone/>
            </a:pPr>
            <a:r>
              <a:rPr lang="en-GB">
                <a:solidFill>
                  <a:schemeClr val="lt1"/>
                </a:solidFill>
                <a:latin typeface="Lato"/>
                <a:ea typeface="Lato"/>
                <a:cs typeface="Lato"/>
                <a:sym typeface="Lato"/>
              </a:rPr>
              <a:t>This can help hotel managers better understand the sentiment of their guests towards their services.</a:t>
            </a:r>
            <a:endParaRPr>
              <a:solidFill>
                <a:schemeClr val="lt1"/>
              </a:solidFill>
              <a:latin typeface="Lato"/>
              <a:ea typeface="Lato"/>
              <a:cs typeface="Lato"/>
              <a:sym typeface="Lato"/>
            </a:endParaRPr>
          </a:p>
          <a:p>
            <a:pPr indent="0" lvl="0" marL="0" rtl="0" algn="just">
              <a:lnSpc>
                <a:spcPct val="115000"/>
              </a:lnSpc>
              <a:spcBef>
                <a:spcPts val="0"/>
              </a:spcBef>
              <a:spcAft>
                <a:spcPts val="0"/>
              </a:spcAft>
              <a:buNone/>
            </a:pPr>
            <a:r>
              <a:t/>
            </a:r>
            <a:endParaRPr>
              <a:solidFill>
                <a:schemeClr val="lt1"/>
              </a:solidFill>
              <a:latin typeface="Roboto"/>
              <a:ea typeface="Roboto"/>
              <a:cs typeface="Roboto"/>
              <a:sym typeface="Roboto"/>
            </a:endParaRPr>
          </a:p>
        </p:txBody>
      </p:sp>
      <p:pic>
        <p:nvPicPr>
          <p:cNvPr id="258" name="Google Shape;258;p26"/>
          <p:cNvPicPr preferRelativeResize="0"/>
          <p:nvPr/>
        </p:nvPicPr>
        <p:blipFill>
          <a:blip r:embed="rId3">
            <a:alphaModFix/>
          </a:blip>
          <a:stretch>
            <a:fillRect/>
          </a:stretch>
        </p:blipFill>
        <p:spPr>
          <a:xfrm>
            <a:off x="152400" y="2035550"/>
            <a:ext cx="8839201" cy="17461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2" name="Shape 262"/>
        <p:cNvGrpSpPr/>
        <p:nvPr/>
      </p:nvGrpSpPr>
      <p:grpSpPr>
        <a:xfrm>
          <a:off x="0" y="0"/>
          <a:ext cx="0" cy="0"/>
          <a:chOff x="0" y="0"/>
          <a:chExt cx="0" cy="0"/>
        </a:xfrm>
      </p:grpSpPr>
      <p:sp>
        <p:nvSpPr>
          <p:cNvPr id="263" name="Google Shape;263;p27"/>
          <p:cNvSpPr txBox="1"/>
          <p:nvPr>
            <p:ph type="title"/>
          </p:nvPr>
        </p:nvSpPr>
        <p:spPr>
          <a:xfrm>
            <a:off x="3288475" y="38230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accent2"/>
                </a:solidFill>
                <a:latin typeface="Lato"/>
                <a:ea typeface="Lato"/>
                <a:cs typeface="Lato"/>
                <a:sym typeface="Lato"/>
              </a:rPr>
              <a:t>Web Scraping</a:t>
            </a:r>
            <a:endParaRPr b="1">
              <a:solidFill>
                <a:schemeClr val="accent2"/>
              </a:solidFill>
              <a:latin typeface="Lato"/>
              <a:ea typeface="Lato"/>
              <a:cs typeface="Lato"/>
              <a:sym typeface="Lato"/>
            </a:endParaRPr>
          </a:p>
        </p:txBody>
      </p:sp>
      <p:sp>
        <p:nvSpPr>
          <p:cNvPr id="264" name="Google Shape;264;p27"/>
          <p:cNvSpPr txBox="1"/>
          <p:nvPr>
            <p:ph idx="2" type="body"/>
          </p:nvPr>
        </p:nvSpPr>
        <p:spPr>
          <a:xfrm>
            <a:off x="446875" y="1523125"/>
            <a:ext cx="2841600" cy="275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400"/>
              <a:t>Here I used the Yelp API to search for hotels in Manhattan, New York. </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GB" sz="1400"/>
              <a:t>In this section I created an empty list to store the hotel data. It loops through the hotels returned in the </a:t>
            </a:r>
            <a:r>
              <a:rPr b="1" lang="en-GB" sz="1400">
                <a:solidFill>
                  <a:schemeClr val="lt2"/>
                </a:solidFill>
              </a:rPr>
              <a:t>Yelp API response, extracts the hotel names, ratings, and reviews, and performs sentiment analysis on each review. </a:t>
            </a:r>
            <a:endParaRPr b="1" sz="1500">
              <a:solidFill>
                <a:schemeClr val="lt2"/>
              </a:solidFill>
            </a:endParaRPr>
          </a:p>
        </p:txBody>
      </p:sp>
      <p:grpSp>
        <p:nvGrpSpPr>
          <p:cNvPr id="265" name="Google Shape;265;p27"/>
          <p:cNvGrpSpPr/>
          <p:nvPr/>
        </p:nvGrpSpPr>
        <p:grpSpPr>
          <a:xfrm>
            <a:off x="3517188" y="1656777"/>
            <a:ext cx="3462484" cy="2672600"/>
            <a:chOff x="3553042" y="1657806"/>
            <a:chExt cx="3461100" cy="2671532"/>
          </a:xfrm>
        </p:grpSpPr>
        <p:sp>
          <p:nvSpPr>
            <p:cNvPr id="266" name="Google Shape;266;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274" name="Google Shape;274;p27"/>
          <p:cNvPicPr preferRelativeResize="0"/>
          <p:nvPr/>
        </p:nvPicPr>
        <p:blipFill rotWithShape="1">
          <a:blip r:embed="rId3">
            <a:alphaModFix/>
          </a:blip>
          <a:srcRect b="7264" l="0" r="0" t="7264"/>
          <a:stretch/>
        </p:blipFill>
        <p:spPr>
          <a:xfrm>
            <a:off x="3570069" y="1713899"/>
            <a:ext cx="3356400" cy="1912500"/>
          </a:xfrm>
          <a:prstGeom prst="rect">
            <a:avLst/>
          </a:prstGeom>
          <a:noFill/>
          <a:ln>
            <a:noFill/>
          </a:ln>
        </p:spPr>
      </p:pic>
      <p:sp>
        <p:nvSpPr>
          <p:cNvPr id="275" name="Google Shape;275;p27"/>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27"/>
          <p:cNvGrpSpPr/>
          <p:nvPr/>
        </p:nvGrpSpPr>
        <p:grpSpPr>
          <a:xfrm>
            <a:off x="6470900" y="2744576"/>
            <a:ext cx="1122449" cy="1668667"/>
            <a:chOff x="6505573" y="2745170"/>
            <a:chExt cx="1122000" cy="1668000"/>
          </a:xfrm>
        </p:grpSpPr>
        <p:sp>
          <p:nvSpPr>
            <p:cNvPr id="277" name="Google Shape;277;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1" name="Google Shape;281;p27"/>
          <p:cNvPicPr preferRelativeResize="0"/>
          <p:nvPr/>
        </p:nvPicPr>
        <p:blipFill rotWithShape="1">
          <a:blip r:embed="rId4">
            <a:alphaModFix/>
          </a:blip>
          <a:srcRect b="16020" l="53168" r="26238" t="53058"/>
          <a:stretch/>
        </p:blipFill>
        <p:spPr>
          <a:xfrm>
            <a:off x="6470381" y="2818527"/>
            <a:ext cx="1122300" cy="1461000"/>
          </a:xfrm>
          <a:prstGeom prst="rect">
            <a:avLst/>
          </a:prstGeom>
          <a:noFill/>
          <a:ln>
            <a:noFill/>
          </a:ln>
        </p:spPr>
      </p:pic>
      <p:sp>
        <p:nvSpPr>
          <p:cNvPr id="282" name="Google Shape;282;p27"/>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7"/>
          <p:cNvGrpSpPr/>
          <p:nvPr/>
        </p:nvGrpSpPr>
        <p:grpSpPr>
          <a:xfrm>
            <a:off x="6080176" y="3375336"/>
            <a:ext cx="570528" cy="1135689"/>
            <a:chOff x="9543736" y="4486132"/>
            <a:chExt cx="570300" cy="1135235"/>
          </a:xfrm>
        </p:grpSpPr>
        <p:sp>
          <p:nvSpPr>
            <p:cNvPr id="284" name="Google Shape;284;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8" name="Google Shape;288;p27"/>
          <p:cNvPicPr preferRelativeResize="0"/>
          <p:nvPr/>
        </p:nvPicPr>
        <p:blipFill rotWithShape="1">
          <a:blip r:embed="rId4">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289" name="Google Shape;289;p27"/>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3" name="Shape 293"/>
        <p:cNvGrpSpPr/>
        <p:nvPr/>
      </p:nvGrpSpPr>
      <p:grpSpPr>
        <a:xfrm>
          <a:off x="0" y="0"/>
          <a:ext cx="0" cy="0"/>
          <a:chOff x="0" y="0"/>
          <a:chExt cx="0" cy="0"/>
        </a:xfrm>
      </p:grpSpPr>
      <p:sp>
        <p:nvSpPr>
          <p:cNvPr id="294" name="Google Shape;294;p28"/>
          <p:cNvSpPr txBox="1"/>
          <p:nvPr/>
        </p:nvSpPr>
        <p:spPr>
          <a:xfrm>
            <a:off x="1193100" y="539025"/>
            <a:ext cx="7143300" cy="55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2400">
                <a:solidFill>
                  <a:schemeClr val="accent2"/>
                </a:solidFill>
                <a:latin typeface="Lato"/>
                <a:ea typeface="Lato"/>
                <a:cs typeface="Lato"/>
                <a:sym typeface="Lato"/>
              </a:rPr>
              <a:t>Data Retrieved</a:t>
            </a:r>
            <a:endParaRPr b="1" sz="2400">
              <a:solidFill>
                <a:schemeClr val="accent2"/>
              </a:solidFill>
              <a:latin typeface="Lato"/>
              <a:ea typeface="Lato"/>
              <a:cs typeface="Lato"/>
              <a:sym typeface="Lato"/>
            </a:endParaRPr>
          </a:p>
        </p:txBody>
      </p:sp>
      <p:pic>
        <p:nvPicPr>
          <p:cNvPr id="295" name="Google Shape;295;p28"/>
          <p:cNvPicPr preferRelativeResize="0"/>
          <p:nvPr/>
        </p:nvPicPr>
        <p:blipFill>
          <a:blip r:embed="rId3">
            <a:alphaModFix/>
          </a:blip>
          <a:stretch>
            <a:fillRect/>
          </a:stretch>
        </p:blipFill>
        <p:spPr>
          <a:xfrm>
            <a:off x="1240950" y="1587825"/>
            <a:ext cx="6528001" cy="275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9" name="Shape 299"/>
        <p:cNvGrpSpPr/>
        <p:nvPr/>
      </p:nvGrpSpPr>
      <p:grpSpPr>
        <a:xfrm>
          <a:off x="0" y="0"/>
          <a:ext cx="0" cy="0"/>
          <a:chOff x="0" y="0"/>
          <a:chExt cx="0" cy="0"/>
        </a:xfrm>
      </p:grpSpPr>
      <p:sp>
        <p:nvSpPr>
          <p:cNvPr id="300" name="Google Shape;300;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GB" sz="1900">
                <a:solidFill>
                  <a:schemeClr val="accent2"/>
                </a:solidFill>
                <a:latin typeface="Lato"/>
                <a:ea typeface="Lato"/>
                <a:cs typeface="Lato"/>
                <a:sym typeface="Lato"/>
              </a:rPr>
              <a:t>Finding the most common words in the review column </a:t>
            </a:r>
            <a:endParaRPr b="1" sz="1900">
              <a:solidFill>
                <a:schemeClr val="accent2"/>
              </a:solidFill>
              <a:latin typeface="Lato"/>
              <a:ea typeface="Lato"/>
              <a:cs typeface="Lato"/>
              <a:sym typeface="Lato"/>
            </a:endParaRPr>
          </a:p>
          <a:p>
            <a:pPr indent="0" lvl="0" marL="0" rtl="0" algn="l">
              <a:spcBef>
                <a:spcPts val="0"/>
              </a:spcBef>
              <a:spcAft>
                <a:spcPts val="0"/>
              </a:spcAft>
              <a:buNone/>
            </a:pPr>
            <a:r>
              <a:t/>
            </a:r>
            <a:endParaRPr/>
          </a:p>
        </p:txBody>
      </p:sp>
      <p:pic>
        <p:nvPicPr>
          <p:cNvPr id="301" name="Google Shape;301;p29"/>
          <p:cNvPicPr preferRelativeResize="0"/>
          <p:nvPr/>
        </p:nvPicPr>
        <p:blipFill>
          <a:blip r:embed="rId3">
            <a:alphaModFix/>
          </a:blip>
          <a:stretch>
            <a:fillRect/>
          </a:stretch>
        </p:blipFill>
        <p:spPr>
          <a:xfrm>
            <a:off x="1367025" y="875875"/>
            <a:ext cx="5734050" cy="1695875"/>
          </a:xfrm>
          <a:prstGeom prst="rect">
            <a:avLst/>
          </a:prstGeom>
          <a:noFill/>
          <a:ln>
            <a:noFill/>
          </a:ln>
        </p:spPr>
      </p:pic>
      <p:sp>
        <p:nvSpPr>
          <p:cNvPr id="302" name="Google Shape;302;p29"/>
          <p:cNvSpPr txBox="1"/>
          <p:nvPr/>
        </p:nvSpPr>
        <p:spPr>
          <a:xfrm>
            <a:off x="171875" y="2673300"/>
            <a:ext cx="8892000" cy="61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300">
                <a:solidFill>
                  <a:schemeClr val="lt1"/>
                </a:solidFill>
                <a:latin typeface="Lato"/>
                <a:ea typeface="Lato"/>
                <a:cs typeface="Lato"/>
                <a:sym typeface="Lato"/>
              </a:rPr>
              <a:t>Here WordCloud is used. The purpose of this code is to visualize the most frequently occurring words in the hotel reviews in a visually appealing way. The larger the word in the word cloud, the more frequently it appears in the hotel reviews.</a:t>
            </a:r>
            <a:endParaRPr sz="1300">
              <a:solidFill>
                <a:schemeClr val="lt1"/>
              </a:solidFill>
              <a:latin typeface="Lato"/>
              <a:ea typeface="Lato"/>
              <a:cs typeface="Lato"/>
              <a:sym typeface="Lato"/>
            </a:endParaRPr>
          </a:p>
        </p:txBody>
      </p:sp>
      <p:pic>
        <p:nvPicPr>
          <p:cNvPr id="303" name="Google Shape;303;p29"/>
          <p:cNvPicPr preferRelativeResize="0"/>
          <p:nvPr/>
        </p:nvPicPr>
        <p:blipFill>
          <a:blip r:embed="rId4">
            <a:alphaModFix/>
          </a:blip>
          <a:stretch>
            <a:fillRect/>
          </a:stretch>
        </p:blipFill>
        <p:spPr>
          <a:xfrm>
            <a:off x="1418500" y="3356550"/>
            <a:ext cx="5734050" cy="159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7" name="Shape 307"/>
        <p:cNvGrpSpPr/>
        <p:nvPr/>
      </p:nvGrpSpPr>
      <p:grpSpPr>
        <a:xfrm>
          <a:off x="0" y="0"/>
          <a:ext cx="0" cy="0"/>
          <a:chOff x="0" y="0"/>
          <a:chExt cx="0" cy="0"/>
        </a:xfrm>
      </p:grpSpPr>
      <p:sp>
        <p:nvSpPr>
          <p:cNvPr id="308" name="Google Shape;308;p30"/>
          <p:cNvSpPr txBox="1"/>
          <p:nvPr>
            <p:ph type="title"/>
          </p:nvPr>
        </p:nvSpPr>
        <p:spPr>
          <a:xfrm>
            <a:off x="1187125" y="393750"/>
            <a:ext cx="7038900" cy="9141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GB" sz="1900">
                <a:solidFill>
                  <a:schemeClr val="accent2"/>
                </a:solidFill>
                <a:latin typeface="Lato"/>
                <a:ea typeface="Lato"/>
                <a:cs typeface="Lato"/>
                <a:sym typeface="Lato"/>
              </a:rPr>
              <a:t>Finding the Positive words in the review column </a:t>
            </a:r>
            <a:endParaRPr b="1" sz="1900">
              <a:solidFill>
                <a:schemeClr val="accent2"/>
              </a:solidFill>
              <a:latin typeface="Lato"/>
              <a:ea typeface="Lato"/>
              <a:cs typeface="Lato"/>
              <a:sym typeface="Lato"/>
            </a:endParaRPr>
          </a:p>
          <a:p>
            <a:pPr indent="0" lvl="0" marL="0" rtl="0" algn="l">
              <a:spcBef>
                <a:spcPts val="0"/>
              </a:spcBef>
              <a:spcAft>
                <a:spcPts val="0"/>
              </a:spcAft>
              <a:buNone/>
            </a:pPr>
            <a:r>
              <a:t/>
            </a:r>
            <a:endParaRPr/>
          </a:p>
        </p:txBody>
      </p:sp>
      <p:pic>
        <p:nvPicPr>
          <p:cNvPr id="309" name="Google Shape;309;p30"/>
          <p:cNvPicPr preferRelativeResize="0"/>
          <p:nvPr/>
        </p:nvPicPr>
        <p:blipFill>
          <a:blip r:embed="rId3">
            <a:alphaModFix/>
          </a:blip>
          <a:stretch>
            <a:fillRect/>
          </a:stretch>
        </p:blipFill>
        <p:spPr>
          <a:xfrm>
            <a:off x="1187125" y="843350"/>
            <a:ext cx="2370500" cy="2388000"/>
          </a:xfrm>
          <a:prstGeom prst="rect">
            <a:avLst/>
          </a:prstGeom>
          <a:noFill/>
          <a:ln>
            <a:noFill/>
          </a:ln>
        </p:spPr>
      </p:pic>
      <p:pic>
        <p:nvPicPr>
          <p:cNvPr id="310" name="Google Shape;310;p30"/>
          <p:cNvPicPr preferRelativeResize="0"/>
          <p:nvPr/>
        </p:nvPicPr>
        <p:blipFill>
          <a:blip r:embed="rId4">
            <a:alphaModFix/>
          </a:blip>
          <a:stretch>
            <a:fillRect/>
          </a:stretch>
        </p:blipFill>
        <p:spPr>
          <a:xfrm>
            <a:off x="3883000" y="843350"/>
            <a:ext cx="2293850" cy="2388000"/>
          </a:xfrm>
          <a:prstGeom prst="rect">
            <a:avLst/>
          </a:prstGeom>
          <a:noFill/>
          <a:ln>
            <a:noFill/>
          </a:ln>
        </p:spPr>
      </p:pic>
      <p:pic>
        <p:nvPicPr>
          <p:cNvPr id="311" name="Google Shape;311;p30"/>
          <p:cNvPicPr preferRelativeResize="0"/>
          <p:nvPr/>
        </p:nvPicPr>
        <p:blipFill>
          <a:blip r:embed="rId5">
            <a:alphaModFix/>
          </a:blip>
          <a:stretch>
            <a:fillRect/>
          </a:stretch>
        </p:blipFill>
        <p:spPr>
          <a:xfrm>
            <a:off x="6491400" y="821775"/>
            <a:ext cx="2228625" cy="2431125"/>
          </a:xfrm>
          <a:prstGeom prst="rect">
            <a:avLst/>
          </a:prstGeom>
          <a:noFill/>
          <a:ln>
            <a:noFill/>
          </a:ln>
        </p:spPr>
      </p:pic>
      <p:pic>
        <p:nvPicPr>
          <p:cNvPr id="312" name="Google Shape;312;p30"/>
          <p:cNvPicPr preferRelativeResize="0"/>
          <p:nvPr/>
        </p:nvPicPr>
        <p:blipFill>
          <a:blip r:embed="rId6">
            <a:alphaModFix/>
          </a:blip>
          <a:stretch>
            <a:fillRect/>
          </a:stretch>
        </p:blipFill>
        <p:spPr>
          <a:xfrm>
            <a:off x="2919050" y="3405300"/>
            <a:ext cx="3305900" cy="158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6" name="Shape 316"/>
        <p:cNvGrpSpPr/>
        <p:nvPr/>
      </p:nvGrpSpPr>
      <p:grpSpPr>
        <a:xfrm>
          <a:off x="0" y="0"/>
          <a:ext cx="0" cy="0"/>
          <a:chOff x="0" y="0"/>
          <a:chExt cx="0" cy="0"/>
        </a:xfrm>
      </p:grpSpPr>
      <p:sp>
        <p:nvSpPr>
          <p:cNvPr id="317" name="Google Shape;317;p31"/>
          <p:cNvSpPr txBox="1"/>
          <p:nvPr>
            <p:ph type="title"/>
          </p:nvPr>
        </p:nvSpPr>
        <p:spPr>
          <a:xfrm>
            <a:off x="1187125" y="393750"/>
            <a:ext cx="7038900" cy="9141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GB" sz="1900">
                <a:solidFill>
                  <a:schemeClr val="accent2"/>
                </a:solidFill>
                <a:latin typeface="Lato"/>
                <a:ea typeface="Lato"/>
                <a:cs typeface="Lato"/>
                <a:sym typeface="Lato"/>
              </a:rPr>
              <a:t>Finding the Negative words in the review column </a:t>
            </a:r>
            <a:endParaRPr b="1" sz="1900">
              <a:solidFill>
                <a:schemeClr val="accent2"/>
              </a:solidFill>
              <a:latin typeface="Lato"/>
              <a:ea typeface="Lato"/>
              <a:cs typeface="Lato"/>
              <a:sym typeface="Lato"/>
            </a:endParaRPr>
          </a:p>
          <a:p>
            <a:pPr indent="0" lvl="0" marL="0" rtl="0" algn="l">
              <a:spcBef>
                <a:spcPts val="0"/>
              </a:spcBef>
              <a:spcAft>
                <a:spcPts val="0"/>
              </a:spcAft>
              <a:buNone/>
            </a:pPr>
            <a:r>
              <a:t/>
            </a:r>
            <a:endParaRPr/>
          </a:p>
        </p:txBody>
      </p:sp>
      <p:pic>
        <p:nvPicPr>
          <p:cNvPr id="318" name="Google Shape;318;p31"/>
          <p:cNvPicPr preferRelativeResize="0"/>
          <p:nvPr/>
        </p:nvPicPr>
        <p:blipFill>
          <a:blip r:embed="rId3">
            <a:alphaModFix/>
          </a:blip>
          <a:stretch>
            <a:fillRect/>
          </a:stretch>
        </p:blipFill>
        <p:spPr>
          <a:xfrm>
            <a:off x="3105300" y="3461175"/>
            <a:ext cx="3706875" cy="1590650"/>
          </a:xfrm>
          <a:prstGeom prst="rect">
            <a:avLst/>
          </a:prstGeom>
          <a:noFill/>
          <a:ln>
            <a:noFill/>
          </a:ln>
        </p:spPr>
      </p:pic>
      <p:pic>
        <p:nvPicPr>
          <p:cNvPr id="319" name="Google Shape;319;p31"/>
          <p:cNvPicPr preferRelativeResize="0"/>
          <p:nvPr/>
        </p:nvPicPr>
        <p:blipFill>
          <a:blip r:embed="rId4">
            <a:alphaModFix/>
          </a:blip>
          <a:stretch>
            <a:fillRect/>
          </a:stretch>
        </p:blipFill>
        <p:spPr>
          <a:xfrm>
            <a:off x="6405550" y="977425"/>
            <a:ext cx="2370500" cy="2388000"/>
          </a:xfrm>
          <a:prstGeom prst="rect">
            <a:avLst/>
          </a:prstGeom>
          <a:noFill/>
          <a:ln>
            <a:noFill/>
          </a:ln>
        </p:spPr>
      </p:pic>
      <p:pic>
        <p:nvPicPr>
          <p:cNvPr id="320" name="Google Shape;320;p31"/>
          <p:cNvPicPr preferRelativeResize="0"/>
          <p:nvPr/>
        </p:nvPicPr>
        <p:blipFill>
          <a:blip r:embed="rId5">
            <a:alphaModFix/>
          </a:blip>
          <a:stretch>
            <a:fillRect/>
          </a:stretch>
        </p:blipFill>
        <p:spPr>
          <a:xfrm>
            <a:off x="3807225" y="977425"/>
            <a:ext cx="2425000" cy="2388000"/>
          </a:xfrm>
          <a:prstGeom prst="rect">
            <a:avLst/>
          </a:prstGeom>
          <a:noFill/>
          <a:ln>
            <a:noFill/>
          </a:ln>
        </p:spPr>
      </p:pic>
      <p:pic>
        <p:nvPicPr>
          <p:cNvPr id="321" name="Google Shape;321;p31"/>
          <p:cNvPicPr preferRelativeResize="0"/>
          <p:nvPr/>
        </p:nvPicPr>
        <p:blipFill>
          <a:blip r:embed="rId6">
            <a:alphaModFix/>
          </a:blip>
          <a:stretch>
            <a:fillRect/>
          </a:stretch>
        </p:blipFill>
        <p:spPr>
          <a:xfrm>
            <a:off x="1263400" y="977425"/>
            <a:ext cx="2370500" cy="238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5" name="Shape 325"/>
        <p:cNvGrpSpPr/>
        <p:nvPr/>
      </p:nvGrpSpPr>
      <p:grpSpPr>
        <a:xfrm>
          <a:off x="0" y="0"/>
          <a:ext cx="0" cy="0"/>
          <a:chOff x="0" y="0"/>
          <a:chExt cx="0" cy="0"/>
        </a:xfrm>
      </p:grpSpPr>
      <p:sp>
        <p:nvSpPr>
          <p:cNvPr id="326" name="Google Shape;326;p32"/>
          <p:cNvSpPr txBox="1"/>
          <p:nvPr>
            <p:ph type="title"/>
          </p:nvPr>
        </p:nvSpPr>
        <p:spPr>
          <a:xfrm>
            <a:off x="1297500" y="256250"/>
            <a:ext cx="7038900" cy="9141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GB" sz="1700">
                <a:solidFill>
                  <a:schemeClr val="accent2"/>
                </a:solidFill>
                <a:latin typeface="Lato"/>
                <a:ea typeface="Lato"/>
                <a:cs typeface="Lato"/>
                <a:sym typeface="Lato"/>
              </a:rPr>
              <a:t>Relationship between Hotels and their rating</a:t>
            </a:r>
            <a:endParaRPr b="1" sz="2900">
              <a:solidFill>
                <a:schemeClr val="accent2"/>
              </a:solidFill>
              <a:latin typeface="Lato"/>
              <a:ea typeface="Lato"/>
              <a:cs typeface="Lato"/>
              <a:sym typeface="Lato"/>
            </a:endParaRPr>
          </a:p>
        </p:txBody>
      </p:sp>
      <p:pic>
        <p:nvPicPr>
          <p:cNvPr id="327" name="Google Shape;327;p32"/>
          <p:cNvPicPr preferRelativeResize="0"/>
          <p:nvPr/>
        </p:nvPicPr>
        <p:blipFill>
          <a:blip r:embed="rId3">
            <a:alphaModFix/>
          </a:blip>
          <a:stretch>
            <a:fillRect/>
          </a:stretch>
        </p:blipFill>
        <p:spPr>
          <a:xfrm>
            <a:off x="1297500" y="761275"/>
            <a:ext cx="7158975" cy="2794000"/>
          </a:xfrm>
          <a:prstGeom prst="rect">
            <a:avLst/>
          </a:prstGeom>
          <a:noFill/>
          <a:ln>
            <a:noFill/>
          </a:ln>
        </p:spPr>
      </p:pic>
      <p:sp>
        <p:nvSpPr>
          <p:cNvPr id="328" name="Google Shape;328;p32"/>
          <p:cNvSpPr txBox="1"/>
          <p:nvPr/>
        </p:nvSpPr>
        <p:spPr>
          <a:xfrm>
            <a:off x="229175" y="3555275"/>
            <a:ext cx="8857500" cy="14046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This chart is a visualization of the ratings of different hotels in Manhattan. It provides a quick and easy way to compare the ratings of different hotels at a glance. </a:t>
            </a:r>
            <a:endParaRPr sz="1100">
              <a:solidFill>
                <a:schemeClr val="lt1"/>
              </a:solidFill>
              <a:latin typeface="Lato"/>
              <a:ea typeface="Lato"/>
              <a:cs typeface="Lato"/>
              <a:sym typeface="Lato"/>
            </a:endParaRPr>
          </a:p>
          <a:p>
            <a:pPr indent="-298450" lvl="0" marL="457200" rtl="0" algn="just">
              <a:lnSpc>
                <a:spcPct val="115000"/>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 horizontal bar chart is used because it allows the viewer to easily see the ratings of each hotel and compare them to each other. </a:t>
            </a:r>
            <a:endParaRPr sz="1100">
              <a:solidFill>
                <a:schemeClr val="lt1"/>
              </a:solidFill>
              <a:latin typeface="Lato"/>
              <a:ea typeface="Lato"/>
              <a:cs typeface="Lato"/>
              <a:sym typeface="Lato"/>
            </a:endParaRPr>
          </a:p>
          <a:p>
            <a:pPr indent="-298450" lvl="0" marL="457200" rtl="0" algn="just">
              <a:lnSpc>
                <a:spcPct val="115000"/>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 chart can be useful for people who are looking for hotels in Manhattan and want to see which ones have the highest ratings. </a:t>
            </a:r>
            <a:endParaRPr sz="1100">
              <a:solidFill>
                <a:schemeClr val="lt1"/>
              </a:solidFill>
              <a:latin typeface="Lato"/>
              <a:ea typeface="Lato"/>
              <a:cs typeface="Lato"/>
              <a:sym typeface="Lato"/>
            </a:endParaRPr>
          </a:p>
          <a:p>
            <a:pPr indent="-298450" lvl="0" marL="457200" rtl="0" algn="just">
              <a:lnSpc>
                <a:spcPct val="115000"/>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It can also be useful for hotel owners or managers who want to compare the ratings of their hotel to those of their competitors.</a:t>
            </a:r>
            <a:endParaRPr sz="1100">
              <a:solidFill>
                <a:schemeClr val="lt1"/>
              </a:solidFill>
              <a:latin typeface="Lato"/>
              <a:ea typeface="Lato"/>
              <a:cs typeface="Lato"/>
              <a:sym typeface="Lato"/>
            </a:endParaRPr>
          </a:p>
          <a:p>
            <a:pPr indent="0" lvl="0" marL="457200" rtl="0" algn="l">
              <a:spcBef>
                <a:spcPts val="0"/>
              </a:spcBef>
              <a:spcAft>
                <a:spcPts val="0"/>
              </a:spcAft>
              <a:buNone/>
            </a:pPr>
            <a:r>
              <a:t/>
            </a:r>
            <a:endParaRPr sz="16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2" name="Shape 332"/>
        <p:cNvGrpSpPr/>
        <p:nvPr/>
      </p:nvGrpSpPr>
      <p:grpSpPr>
        <a:xfrm>
          <a:off x="0" y="0"/>
          <a:ext cx="0" cy="0"/>
          <a:chOff x="0" y="0"/>
          <a:chExt cx="0" cy="0"/>
        </a:xfrm>
      </p:grpSpPr>
      <p:sp>
        <p:nvSpPr>
          <p:cNvPr id="333" name="Google Shape;333;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GB" sz="1800">
                <a:solidFill>
                  <a:schemeClr val="accent2"/>
                </a:solidFill>
                <a:latin typeface="Lato"/>
                <a:ea typeface="Lato"/>
                <a:cs typeface="Lato"/>
                <a:sym typeface="Lato"/>
              </a:rPr>
              <a:t>Relationship Rating and Count</a:t>
            </a:r>
            <a:endParaRPr b="1" sz="3000">
              <a:solidFill>
                <a:schemeClr val="accent2"/>
              </a:solidFill>
              <a:latin typeface="Lato"/>
              <a:ea typeface="Lato"/>
              <a:cs typeface="Lato"/>
              <a:sym typeface="Lato"/>
            </a:endParaRPr>
          </a:p>
        </p:txBody>
      </p:sp>
      <p:sp>
        <p:nvSpPr>
          <p:cNvPr id="334" name="Google Shape;334;p33"/>
          <p:cNvSpPr txBox="1"/>
          <p:nvPr/>
        </p:nvSpPr>
        <p:spPr>
          <a:xfrm>
            <a:off x="403200" y="3245850"/>
            <a:ext cx="8337600" cy="16440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lt1"/>
              </a:buClr>
              <a:buSzPts val="1200"/>
              <a:buFont typeface="Roboto"/>
              <a:buChar char="●"/>
            </a:pPr>
            <a:r>
              <a:rPr lang="en-GB" sz="1200">
                <a:solidFill>
                  <a:schemeClr val="lt1"/>
                </a:solidFill>
                <a:latin typeface="Roboto"/>
                <a:ea typeface="Roboto"/>
                <a:cs typeface="Roboto"/>
                <a:sym typeface="Roboto"/>
              </a:rPr>
              <a:t>This chart is created to visualize the distribution of hotel ratings in the dataset. </a:t>
            </a:r>
            <a:endParaRPr sz="1200">
              <a:solidFill>
                <a:schemeClr val="lt1"/>
              </a:solidFill>
              <a:latin typeface="Roboto"/>
              <a:ea typeface="Roboto"/>
              <a:cs typeface="Roboto"/>
              <a:sym typeface="Roboto"/>
            </a:endParaRPr>
          </a:p>
          <a:p>
            <a:pPr indent="-304800" lvl="0" marL="457200" rtl="0" algn="just">
              <a:lnSpc>
                <a:spcPct val="115000"/>
              </a:lnSpc>
              <a:spcBef>
                <a:spcPts val="0"/>
              </a:spcBef>
              <a:spcAft>
                <a:spcPts val="0"/>
              </a:spcAft>
              <a:buClr>
                <a:schemeClr val="lt1"/>
              </a:buClr>
              <a:buSzPts val="1200"/>
              <a:buFont typeface="Roboto"/>
              <a:buChar char="●"/>
            </a:pPr>
            <a:r>
              <a:rPr lang="en-GB" sz="1200">
                <a:solidFill>
                  <a:schemeClr val="lt1"/>
                </a:solidFill>
                <a:latin typeface="Roboto"/>
                <a:ea typeface="Roboto"/>
                <a:cs typeface="Roboto"/>
                <a:sym typeface="Roboto"/>
              </a:rPr>
              <a:t>The chart shows the count of hotels that received each rating, which gives an overview of how the ratings are distributed among the hotels. </a:t>
            </a:r>
            <a:endParaRPr sz="1200">
              <a:solidFill>
                <a:schemeClr val="lt1"/>
              </a:solidFill>
              <a:latin typeface="Roboto"/>
              <a:ea typeface="Roboto"/>
              <a:cs typeface="Roboto"/>
              <a:sym typeface="Roboto"/>
            </a:endParaRPr>
          </a:p>
          <a:p>
            <a:pPr indent="-304800" lvl="0" marL="457200" rtl="0" algn="just">
              <a:lnSpc>
                <a:spcPct val="115000"/>
              </a:lnSpc>
              <a:spcBef>
                <a:spcPts val="0"/>
              </a:spcBef>
              <a:spcAft>
                <a:spcPts val="0"/>
              </a:spcAft>
              <a:buClr>
                <a:schemeClr val="lt1"/>
              </a:buClr>
              <a:buSzPts val="1200"/>
              <a:buFont typeface="Roboto"/>
              <a:buChar char="●"/>
            </a:pPr>
            <a:r>
              <a:rPr lang="en-GB" sz="1200">
                <a:solidFill>
                  <a:schemeClr val="lt1"/>
                </a:solidFill>
                <a:latin typeface="Roboto"/>
                <a:ea typeface="Roboto"/>
                <a:cs typeface="Roboto"/>
                <a:sym typeface="Roboto"/>
              </a:rPr>
              <a:t>This type of chart is useful for understanding the distribution of a variable and identifying any patterns or anomalies in the data. </a:t>
            </a:r>
            <a:endParaRPr sz="1200">
              <a:solidFill>
                <a:schemeClr val="lt1"/>
              </a:solidFill>
              <a:latin typeface="Roboto"/>
              <a:ea typeface="Roboto"/>
              <a:cs typeface="Roboto"/>
              <a:sym typeface="Roboto"/>
            </a:endParaRPr>
          </a:p>
          <a:p>
            <a:pPr indent="-304800" lvl="0" marL="457200" rtl="0" algn="just">
              <a:lnSpc>
                <a:spcPct val="115000"/>
              </a:lnSpc>
              <a:spcBef>
                <a:spcPts val="0"/>
              </a:spcBef>
              <a:spcAft>
                <a:spcPts val="0"/>
              </a:spcAft>
              <a:buClr>
                <a:schemeClr val="lt1"/>
              </a:buClr>
              <a:buSzPts val="1200"/>
              <a:buFont typeface="Roboto"/>
              <a:buChar char="●"/>
            </a:pPr>
            <a:r>
              <a:rPr lang="en-GB" sz="1200">
                <a:solidFill>
                  <a:schemeClr val="lt1"/>
                </a:solidFill>
                <a:latin typeface="Roboto"/>
                <a:ea typeface="Roboto"/>
                <a:cs typeface="Roboto"/>
                <a:sym typeface="Roboto"/>
              </a:rPr>
              <a:t>In this case, it can help identify if there are any rating categories that are overrepresented or underrepresented in the dataset.</a:t>
            </a:r>
            <a:endParaRPr sz="900">
              <a:solidFill>
                <a:schemeClr val="lt1"/>
              </a:solidFill>
              <a:latin typeface="Roboto"/>
              <a:ea typeface="Roboto"/>
              <a:cs typeface="Roboto"/>
              <a:sym typeface="Roboto"/>
            </a:endParaRPr>
          </a:p>
        </p:txBody>
      </p:sp>
      <p:pic>
        <p:nvPicPr>
          <p:cNvPr id="335" name="Google Shape;335;p33"/>
          <p:cNvPicPr preferRelativeResize="0"/>
          <p:nvPr/>
        </p:nvPicPr>
        <p:blipFill>
          <a:blip r:embed="rId3">
            <a:alphaModFix/>
          </a:blip>
          <a:stretch>
            <a:fillRect/>
          </a:stretch>
        </p:blipFill>
        <p:spPr>
          <a:xfrm>
            <a:off x="1387800" y="1024825"/>
            <a:ext cx="7124700" cy="1885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9" name="Shape 339"/>
        <p:cNvGrpSpPr/>
        <p:nvPr/>
      </p:nvGrpSpPr>
      <p:grpSpPr>
        <a:xfrm>
          <a:off x="0" y="0"/>
          <a:ext cx="0" cy="0"/>
          <a:chOff x="0" y="0"/>
          <a:chExt cx="0" cy="0"/>
        </a:xfrm>
      </p:grpSpPr>
      <p:sp>
        <p:nvSpPr>
          <p:cNvPr id="340" name="Google Shape;340;p34"/>
          <p:cNvSpPr txBox="1"/>
          <p:nvPr/>
        </p:nvSpPr>
        <p:spPr>
          <a:xfrm>
            <a:off x="588250" y="4030800"/>
            <a:ext cx="8337600" cy="111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a:solidFill>
                  <a:schemeClr val="lt1"/>
                </a:solidFill>
                <a:latin typeface="Lato"/>
                <a:ea typeface="Lato"/>
                <a:cs typeface="Lato"/>
                <a:sym typeface="Lato"/>
              </a:rPr>
              <a:t>The purpose of this chart is to provide a visual representation of the sentiment analysis results and to compare the sentiment distribution of different hotels. It can help identify which hotels have the most positive or negative reviews and provide insights into customer satisfaction levels.</a:t>
            </a:r>
            <a:endParaRPr>
              <a:solidFill>
                <a:schemeClr val="lt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lt1"/>
              </a:solidFill>
              <a:latin typeface="Lato"/>
              <a:ea typeface="Lato"/>
              <a:cs typeface="Lato"/>
              <a:sym typeface="Lato"/>
            </a:endParaRPr>
          </a:p>
        </p:txBody>
      </p:sp>
      <p:pic>
        <p:nvPicPr>
          <p:cNvPr id="341" name="Google Shape;341;p34"/>
          <p:cNvPicPr preferRelativeResize="0"/>
          <p:nvPr/>
        </p:nvPicPr>
        <p:blipFill>
          <a:blip r:embed="rId3">
            <a:alphaModFix/>
          </a:blip>
          <a:stretch>
            <a:fillRect/>
          </a:stretch>
        </p:blipFill>
        <p:spPr>
          <a:xfrm>
            <a:off x="1317750" y="825025"/>
            <a:ext cx="7436650" cy="3124976"/>
          </a:xfrm>
          <a:prstGeom prst="rect">
            <a:avLst/>
          </a:prstGeom>
          <a:noFill/>
          <a:ln>
            <a:noFill/>
          </a:ln>
        </p:spPr>
      </p:pic>
      <p:sp>
        <p:nvSpPr>
          <p:cNvPr id="342" name="Google Shape;342;p34"/>
          <p:cNvSpPr txBox="1"/>
          <p:nvPr>
            <p:ph type="title"/>
          </p:nvPr>
        </p:nvSpPr>
        <p:spPr>
          <a:xfrm>
            <a:off x="1317750" y="1645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accent2"/>
                </a:solidFill>
                <a:latin typeface="Lato"/>
                <a:ea typeface="Lato"/>
                <a:cs typeface="Lato"/>
                <a:sym typeface="Lato"/>
              </a:rPr>
              <a:t>Sentiment Analysis of Hotel Reviews</a:t>
            </a:r>
            <a:endParaRPr b="1">
              <a:solidFill>
                <a:schemeClr val="accent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6" name="Shape 346"/>
        <p:cNvGrpSpPr/>
        <p:nvPr/>
      </p:nvGrpSpPr>
      <p:grpSpPr>
        <a:xfrm>
          <a:off x="0" y="0"/>
          <a:ext cx="0" cy="0"/>
          <a:chOff x="0" y="0"/>
          <a:chExt cx="0" cy="0"/>
        </a:xfrm>
      </p:grpSpPr>
      <p:pic>
        <p:nvPicPr>
          <p:cNvPr id="347" name="Google Shape;347;p35"/>
          <p:cNvPicPr preferRelativeResize="0"/>
          <p:nvPr/>
        </p:nvPicPr>
        <p:blipFill>
          <a:blip r:embed="rId3">
            <a:alphaModFix/>
          </a:blip>
          <a:stretch>
            <a:fillRect/>
          </a:stretch>
        </p:blipFill>
        <p:spPr>
          <a:xfrm>
            <a:off x="1103475" y="408575"/>
            <a:ext cx="4134050" cy="4326350"/>
          </a:xfrm>
          <a:prstGeom prst="rect">
            <a:avLst/>
          </a:prstGeom>
          <a:noFill/>
          <a:ln>
            <a:noFill/>
          </a:ln>
        </p:spPr>
      </p:pic>
      <p:sp>
        <p:nvSpPr>
          <p:cNvPr id="348" name="Google Shape;348;p35"/>
          <p:cNvSpPr txBox="1"/>
          <p:nvPr/>
        </p:nvSpPr>
        <p:spPr>
          <a:xfrm>
            <a:off x="5434825" y="538500"/>
            <a:ext cx="3445500" cy="381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b="1" sz="1300">
              <a:solidFill>
                <a:schemeClr val="accent2"/>
              </a:solidFill>
              <a:latin typeface="Lato"/>
              <a:ea typeface="Lato"/>
              <a:cs typeface="Lato"/>
              <a:sym typeface="Lato"/>
            </a:endParaRPr>
          </a:p>
          <a:p>
            <a:pPr indent="0" lvl="0" marL="0" rtl="0" algn="just">
              <a:lnSpc>
                <a:spcPct val="115000"/>
              </a:lnSpc>
              <a:spcBef>
                <a:spcPts val="0"/>
              </a:spcBef>
              <a:spcAft>
                <a:spcPts val="0"/>
              </a:spcAft>
              <a:buNone/>
            </a:pPr>
            <a:r>
              <a:rPr b="1" lang="en-GB" sz="1200">
                <a:solidFill>
                  <a:schemeClr val="accent2"/>
                </a:solidFill>
                <a:latin typeface="Lato"/>
                <a:ea typeface="Lato"/>
                <a:cs typeface="Lato"/>
                <a:sym typeface="Lato"/>
              </a:rPr>
              <a:t>G</a:t>
            </a:r>
            <a:r>
              <a:rPr b="1" lang="en-GB" sz="1200">
                <a:solidFill>
                  <a:schemeClr val="accent2"/>
                </a:solidFill>
                <a:latin typeface="Lato"/>
                <a:ea typeface="Lato"/>
                <a:cs typeface="Lato"/>
                <a:sym typeface="Lato"/>
              </a:rPr>
              <a:t>eographic distribution of hotels in Manhattan</a:t>
            </a:r>
            <a:endParaRPr b="1" sz="1200">
              <a:solidFill>
                <a:schemeClr val="accent2"/>
              </a:solidFill>
              <a:latin typeface="Lato"/>
              <a:ea typeface="Lato"/>
              <a:cs typeface="Lato"/>
              <a:sym typeface="Lato"/>
            </a:endParaRPr>
          </a:p>
          <a:p>
            <a:pPr indent="0" lvl="0" marL="0" rtl="0" algn="just">
              <a:lnSpc>
                <a:spcPct val="115000"/>
              </a:lnSpc>
              <a:spcBef>
                <a:spcPts val="0"/>
              </a:spcBef>
              <a:spcAft>
                <a:spcPts val="0"/>
              </a:spcAft>
              <a:buNone/>
            </a:pPr>
            <a:r>
              <a:t/>
            </a:r>
            <a:endParaRPr b="1" sz="1300">
              <a:solidFill>
                <a:schemeClr val="accent2"/>
              </a:solidFill>
              <a:latin typeface="Lato"/>
              <a:ea typeface="Lato"/>
              <a:cs typeface="Lato"/>
              <a:sym typeface="Lato"/>
            </a:endParaRPr>
          </a:p>
          <a:p>
            <a:pPr indent="0" lvl="0" marL="0" rtl="0" algn="just">
              <a:lnSpc>
                <a:spcPct val="115000"/>
              </a:lnSpc>
              <a:spcBef>
                <a:spcPts val="0"/>
              </a:spcBef>
              <a:spcAft>
                <a:spcPts val="0"/>
              </a:spcAft>
              <a:buNone/>
            </a:pPr>
            <a:r>
              <a:rPr lang="en-GB" sz="1300">
                <a:solidFill>
                  <a:schemeClr val="lt1"/>
                </a:solidFill>
                <a:latin typeface="Lato"/>
                <a:ea typeface="Lato"/>
                <a:cs typeface="Lato"/>
                <a:sym typeface="Lato"/>
              </a:rPr>
              <a:t>Visualizing the geographic distribution of hotels in Manhattan using the latitude and longitude information provided by the Yelp API. It suggests using the folium library in Python to create interactive maps. </a:t>
            </a:r>
            <a:endParaRPr sz="1300">
              <a:solidFill>
                <a:schemeClr val="lt1"/>
              </a:solidFill>
              <a:latin typeface="Lato"/>
              <a:ea typeface="Lato"/>
              <a:cs typeface="Lato"/>
              <a:sym typeface="Lato"/>
            </a:endParaRPr>
          </a:p>
          <a:p>
            <a:pPr indent="0" lvl="0" marL="0" rtl="0" algn="just">
              <a:lnSpc>
                <a:spcPct val="115000"/>
              </a:lnSpc>
              <a:spcBef>
                <a:spcPts val="0"/>
              </a:spcBef>
              <a:spcAft>
                <a:spcPts val="0"/>
              </a:spcAft>
              <a:buNone/>
            </a:pPr>
            <a:r>
              <a:t/>
            </a:r>
            <a:endParaRPr sz="1300">
              <a:solidFill>
                <a:schemeClr val="lt1"/>
              </a:solidFill>
              <a:latin typeface="Lato"/>
              <a:ea typeface="Lato"/>
              <a:cs typeface="Lato"/>
              <a:sym typeface="Lato"/>
            </a:endParaRPr>
          </a:p>
          <a:p>
            <a:pPr indent="0" lvl="0" marL="0" rtl="0" algn="just">
              <a:lnSpc>
                <a:spcPct val="115000"/>
              </a:lnSpc>
              <a:spcBef>
                <a:spcPts val="0"/>
              </a:spcBef>
              <a:spcAft>
                <a:spcPts val="0"/>
              </a:spcAft>
              <a:buNone/>
            </a:pPr>
            <a:r>
              <a:rPr lang="en-GB" sz="1300">
                <a:solidFill>
                  <a:schemeClr val="lt1"/>
                </a:solidFill>
                <a:latin typeface="Lato"/>
                <a:ea typeface="Lato"/>
                <a:cs typeface="Lato"/>
                <a:sym typeface="Lato"/>
              </a:rPr>
              <a:t>The code creates a map object centered on Manhattan and adds markers for each hotel, displaying the hotel name, rating, and address when clicked. The purpose of this code is to visually inspect the geographic distribution of hotels in Manhattan and identify any areas with a high concentration of hotels.</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9" name="Shape 199"/>
        <p:cNvGrpSpPr/>
        <p:nvPr/>
      </p:nvGrpSpPr>
      <p:grpSpPr>
        <a:xfrm>
          <a:off x="0" y="0"/>
          <a:ext cx="0" cy="0"/>
          <a:chOff x="0" y="0"/>
          <a:chExt cx="0" cy="0"/>
        </a:xfrm>
      </p:grpSpPr>
      <p:sp>
        <p:nvSpPr>
          <p:cNvPr id="200" name="Google Shape;200;p18"/>
          <p:cNvSpPr txBox="1"/>
          <p:nvPr>
            <p:ph idx="1" type="body"/>
          </p:nvPr>
        </p:nvSpPr>
        <p:spPr>
          <a:xfrm>
            <a:off x="1297500" y="515650"/>
            <a:ext cx="7330800" cy="39630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b="1" lang="en-GB" sz="2400">
                <a:solidFill>
                  <a:schemeClr val="accent2"/>
                </a:solidFill>
              </a:rPr>
              <a:t>Background</a:t>
            </a:r>
            <a:endParaRPr b="1" sz="2400">
              <a:solidFill>
                <a:schemeClr val="accent2"/>
              </a:solidFill>
            </a:endParaRPr>
          </a:p>
          <a:p>
            <a:pPr indent="0" lvl="0" marL="0" rtl="0" algn="just">
              <a:spcBef>
                <a:spcPts val="0"/>
              </a:spcBef>
              <a:spcAft>
                <a:spcPts val="0"/>
              </a:spcAft>
              <a:buNone/>
            </a:pPr>
            <a:r>
              <a:t/>
            </a:r>
            <a:endParaRPr sz="1200">
              <a:solidFill>
                <a:schemeClr val="lt1"/>
              </a:solidFill>
            </a:endParaRPr>
          </a:p>
          <a:p>
            <a:pPr indent="-304800" lvl="0" marL="457200" rtl="0" algn="just">
              <a:spcBef>
                <a:spcPts val="0"/>
              </a:spcBef>
              <a:spcAft>
                <a:spcPts val="0"/>
              </a:spcAft>
              <a:buSzPts val="1200"/>
              <a:buChar char="●"/>
            </a:pPr>
            <a:r>
              <a:rPr lang="en-GB" sz="1200">
                <a:solidFill>
                  <a:schemeClr val="lt1"/>
                </a:solidFill>
              </a:rPr>
              <a:t>Customer reviews on hotels </a:t>
            </a:r>
            <a:r>
              <a:rPr lang="en-GB" sz="1200"/>
              <a:t>is a </a:t>
            </a:r>
            <a:r>
              <a:rPr lang="en-GB" sz="1200">
                <a:solidFill>
                  <a:schemeClr val="lt1"/>
                </a:solidFill>
              </a:rPr>
              <a:t> very important part of travel plan for people now a days. </a:t>
            </a:r>
            <a:endParaRPr sz="1200">
              <a:solidFill>
                <a:schemeClr val="lt1"/>
              </a:solidFill>
            </a:endParaRPr>
          </a:p>
          <a:p>
            <a:pPr indent="-304800" lvl="0" marL="457200" rtl="0" algn="just">
              <a:spcBef>
                <a:spcPts val="0"/>
              </a:spcBef>
              <a:spcAft>
                <a:spcPts val="0"/>
              </a:spcAft>
              <a:buClr>
                <a:schemeClr val="lt1"/>
              </a:buClr>
              <a:buSzPts val="1200"/>
              <a:buChar char="●"/>
            </a:pPr>
            <a:r>
              <a:rPr lang="en-GB" sz="1200">
                <a:solidFill>
                  <a:schemeClr val="lt1"/>
                </a:solidFill>
              </a:rPr>
              <a:t>People prefer to book  hotels which have high number of positive reviews. </a:t>
            </a:r>
            <a:endParaRPr sz="1200">
              <a:solidFill>
                <a:schemeClr val="lt1"/>
              </a:solidFill>
            </a:endParaRPr>
          </a:p>
          <a:p>
            <a:pPr indent="-304800" lvl="0" marL="457200" rtl="0" algn="just">
              <a:spcBef>
                <a:spcPts val="0"/>
              </a:spcBef>
              <a:spcAft>
                <a:spcPts val="0"/>
              </a:spcAft>
              <a:buClr>
                <a:schemeClr val="lt1"/>
              </a:buClr>
              <a:buSzPts val="1200"/>
              <a:buChar char="●"/>
            </a:pPr>
            <a:r>
              <a:rPr lang="en-GB" sz="1200">
                <a:solidFill>
                  <a:schemeClr val="lt1"/>
                </a:solidFill>
              </a:rPr>
              <a:t>There are different sources to find the reviews to get a better insight about the hotel’s reputation. </a:t>
            </a:r>
            <a:endParaRPr sz="1200">
              <a:solidFill>
                <a:schemeClr val="lt1"/>
              </a:solidFill>
            </a:endParaRPr>
          </a:p>
          <a:p>
            <a:pPr indent="-304800" lvl="0" marL="457200" rtl="0" algn="just">
              <a:spcBef>
                <a:spcPts val="0"/>
              </a:spcBef>
              <a:spcAft>
                <a:spcPts val="0"/>
              </a:spcAft>
              <a:buClr>
                <a:schemeClr val="lt1"/>
              </a:buClr>
              <a:buSzPts val="1200"/>
              <a:buChar char="●"/>
            </a:pPr>
            <a:r>
              <a:rPr lang="en-GB" sz="1200">
                <a:solidFill>
                  <a:schemeClr val="lt1"/>
                </a:solidFill>
              </a:rPr>
              <a:t>Customer reviews plays an important part for business owners in order to improve their services. </a:t>
            </a:r>
            <a:endParaRPr sz="1200">
              <a:solidFill>
                <a:schemeClr val="lt1"/>
              </a:solidFill>
            </a:endParaRPr>
          </a:p>
          <a:p>
            <a:pPr indent="0" lvl="0" marL="0" rtl="0" algn="just">
              <a:spcBef>
                <a:spcPts val="0"/>
              </a:spcBef>
              <a:spcAft>
                <a:spcPts val="0"/>
              </a:spcAft>
              <a:buNone/>
            </a:pPr>
            <a:r>
              <a:t/>
            </a:r>
            <a:endParaRPr sz="1200">
              <a:solidFill>
                <a:schemeClr val="lt1"/>
              </a:solidFill>
            </a:endParaRPr>
          </a:p>
          <a:p>
            <a:pPr indent="0" lvl="0" marL="0" rtl="0" algn="just">
              <a:spcBef>
                <a:spcPts val="1200"/>
              </a:spcBef>
              <a:spcAft>
                <a:spcPts val="0"/>
              </a:spcAft>
              <a:buNone/>
            </a:pPr>
            <a:r>
              <a:rPr b="1" lang="en-GB" sz="2400">
                <a:solidFill>
                  <a:schemeClr val="accent2"/>
                </a:solidFill>
              </a:rPr>
              <a:t>Introduction</a:t>
            </a:r>
            <a:endParaRPr b="1" sz="2400">
              <a:solidFill>
                <a:schemeClr val="accent2"/>
              </a:solidFill>
            </a:endParaRPr>
          </a:p>
          <a:p>
            <a:pPr indent="0" lvl="0" marL="0" rtl="0" algn="just">
              <a:spcBef>
                <a:spcPts val="1200"/>
              </a:spcBef>
              <a:spcAft>
                <a:spcPts val="0"/>
              </a:spcAft>
              <a:buNone/>
            </a:pPr>
            <a:r>
              <a:rPr lang="en-GB" sz="1200">
                <a:solidFill>
                  <a:schemeClr val="lt1"/>
                </a:solidFill>
              </a:rPr>
              <a:t>Leveraging on customer feedback available online, </a:t>
            </a:r>
            <a:r>
              <a:rPr lang="en-GB" sz="1200"/>
              <a:t>I</a:t>
            </a:r>
            <a:r>
              <a:rPr lang="en-GB" sz="1200">
                <a:solidFill>
                  <a:schemeClr val="lt1"/>
                </a:solidFill>
              </a:rPr>
              <a:t> performed sentiment analysis to determine the polarity (positive, negative, or neutral) of hotel reviews using machine learning models. This approach will enable us to obtain recent, credible, and trustworthy information on hotels based on customers' experiences. Ultimately, the data retrieved will inform a robust opening plan and play a critical role in launching a successful hotel into the marketplace. </a:t>
            </a:r>
            <a:endParaRPr sz="1200">
              <a:solidFill>
                <a:schemeClr val="lt1"/>
              </a:solidFill>
            </a:endParaRPr>
          </a:p>
          <a:p>
            <a:pPr indent="0" lvl="0" marL="0" rtl="0" algn="just">
              <a:spcBef>
                <a:spcPts val="1200"/>
              </a:spcBef>
              <a:spcAft>
                <a:spcPts val="0"/>
              </a:spcAft>
              <a:buNone/>
            </a:pPr>
            <a:r>
              <a:t/>
            </a:r>
            <a:endParaRPr sz="12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2" name="Shape 352"/>
        <p:cNvGrpSpPr/>
        <p:nvPr/>
      </p:nvGrpSpPr>
      <p:grpSpPr>
        <a:xfrm>
          <a:off x="0" y="0"/>
          <a:ext cx="0" cy="0"/>
          <a:chOff x="0" y="0"/>
          <a:chExt cx="0" cy="0"/>
        </a:xfrm>
      </p:grpSpPr>
      <p:sp>
        <p:nvSpPr>
          <p:cNvPr id="353" name="Google Shape;353;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accent2"/>
                </a:solidFill>
                <a:latin typeface="Lato"/>
                <a:ea typeface="Lato"/>
                <a:cs typeface="Lato"/>
                <a:sym typeface="Lato"/>
              </a:rPr>
              <a:t>Results</a:t>
            </a:r>
            <a:endParaRPr b="1">
              <a:solidFill>
                <a:schemeClr val="accent2"/>
              </a:solidFill>
              <a:latin typeface="Lato"/>
              <a:ea typeface="Lato"/>
              <a:cs typeface="Lato"/>
              <a:sym typeface="Lato"/>
            </a:endParaRPr>
          </a:p>
        </p:txBody>
      </p:sp>
      <p:sp>
        <p:nvSpPr>
          <p:cNvPr id="354" name="Google Shape;354;p36"/>
          <p:cNvSpPr txBox="1"/>
          <p:nvPr>
            <p:ph idx="1" type="body"/>
          </p:nvPr>
        </p:nvSpPr>
        <p:spPr>
          <a:xfrm>
            <a:off x="1297500" y="948775"/>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t/>
            </a:r>
            <a:endParaRPr sz="1200">
              <a:latin typeface="Roboto"/>
              <a:ea typeface="Roboto"/>
              <a:cs typeface="Roboto"/>
              <a:sym typeface="Roboto"/>
            </a:endParaRPr>
          </a:p>
          <a:p>
            <a:pPr indent="-314960" lvl="0" marL="457200" rtl="0" algn="just">
              <a:spcBef>
                <a:spcPts val="0"/>
              </a:spcBef>
              <a:spcAft>
                <a:spcPts val="0"/>
              </a:spcAft>
              <a:buSzPct val="100000"/>
              <a:buAutoNum type="arabicPeriod"/>
            </a:pPr>
            <a:r>
              <a:rPr lang="en-GB" sz="1600"/>
              <a:t>The main findings of this analysis indicate that the most important factors impacting customer satisfaction and loyalty are the quality of service, cleanliness, location, and price. </a:t>
            </a:r>
            <a:endParaRPr sz="1600"/>
          </a:p>
          <a:p>
            <a:pPr indent="0" lvl="0" marL="457200" rtl="0" algn="just">
              <a:spcBef>
                <a:spcPts val="0"/>
              </a:spcBef>
              <a:spcAft>
                <a:spcPts val="0"/>
              </a:spcAft>
              <a:buNone/>
            </a:pPr>
            <a:r>
              <a:t/>
            </a:r>
            <a:endParaRPr sz="1600"/>
          </a:p>
          <a:p>
            <a:pPr indent="-314960" lvl="0" marL="457200" rtl="0" algn="just">
              <a:spcBef>
                <a:spcPts val="0"/>
              </a:spcBef>
              <a:spcAft>
                <a:spcPts val="0"/>
              </a:spcAft>
              <a:buSzPct val="100000"/>
              <a:buAutoNum type="arabicPeriod"/>
            </a:pPr>
            <a:r>
              <a:rPr lang="en-GB" sz="1600"/>
              <a:t>Positive reviews tend to emphasize the friendliness and professionalism of the staff, the cleanliness and comfort of the rooms, the convenience and accessibility of the location, and the value for money of the price. </a:t>
            </a:r>
            <a:endParaRPr sz="1600"/>
          </a:p>
          <a:p>
            <a:pPr indent="0" lvl="0" marL="457200" rtl="0" algn="just">
              <a:spcBef>
                <a:spcPts val="0"/>
              </a:spcBef>
              <a:spcAft>
                <a:spcPts val="0"/>
              </a:spcAft>
              <a:buNone/>
            </a:pPr>
            <a:r>
              <a:t/>
            </a:r>
            <a:endParaRPr sz="1600"/>
          </a:p>
          <a:p>
            <a:pPr indent="-314960" lvl="0" marL="457200" rtl="0" algn="just">
              <a:spcBef>
                <a:spcPts val="0"/>
              </a:spcBef>
              <a:spcAft>
                <a:spcPts val="0"/>
              </a:spcAft>
              <a:buSzPct val="100000"/>
              <a:buAutoNum type="arabicPeriod"/>
            </a:pPr>
            <a:r>
              <a:rPr lang="en-GB" sz="1600"/>
              <a:t>Negative reviews tend to criticize the poor quality of service, the lack of cleanliness and maintenance, the inconvenience and discomfort of the location, and the high cost or poor value for money of the price.</a:t>
            </a:r>
            <a:endParaRPr sz="1600"/>
          </a:p>
          <a:p>
            <a:pPr indent="0" lvl="0" marL="457200" rtl="0" algn="just">
              <a:spcBef>
                <a:spcPts val="0"/>
              </a:spcBef>
              <a:spcAft>
                <a:spcPts val="0"/>
              </a:spcAft>
              <a:buNone/>
            </a:pPr>
            <a:r>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8" name="Shape 358"/>
        <p:cNvGrpSpPr/>
        <p:nvPr/>
      </p:nvGrpSpPr>
      <p:grpSpPr>
        <a:xfrm>
          <a:off x="0" y="0"/>
          <a:ext cx="0" cy="0"/>
          <a:chOff x="0" y="0"/>
          <a:chExt cx="0" cy="0"/>
        </a:xfrm>
      </p:grpSpPr>
      <p:sp>
        <p:nvSpPr>
          <p:cNvPr id="359" name="Google Shape;359;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accent2"/>
                </a:solidFill>
                <a:latin typeface="Lato"/>
                <a:ea typeface="Lato"/>
                <a:cs typeface="Lato"/>
                <a:sym typeface="Lato"/>
              </a:rPr>
              <a:t>Conclusion</a:t>
            </a:r>
            <a:endParaRPr b="1">
              <a:solidFill>
                <a:schemeClr val="accent2"/>
              </a:solidFill>
              <a:latin typeface="Lato"/>
              <a:ea typeface="Lato"/>
              <a:cs typeface="Lato"/>
              <a:sym typeface="Lato"/>
            </a:endParaRPr>
          </a:p>
        </p:txBody>
      </p:sp>
      <p:sp>
        <p:nvSpPr>
          <p:cNvPr id="360" name="Google Shape;360;p37"/>
          <p:cNvSpPr txBox="1"/>
          <p:nvPr>
            <p:ph idx="1" type="body"/>
          </p:nvPr>
        </p:nvSpPr>
        <p:spPr>
          <a:xfrm>
            <a:off x="1297500" y="948775"/>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sz="1200">
              <a:latin typeface="Roboto"/>
              <a:ea typeface="Roboto"/>
              <a:cs typeface="Roboto"/>
              <a:sym typeface="Roboto"/>
            </a:endParaRPr>
          </a:p>
          <a:p>
            <a:pPr indent="0" lvl="0" marL="0" rtl="0" algn="just">
              <a:spcBef>
                <a:spcPts val="0"/>
              </a:spcBef>
              <a:spcAft>
                <a:spcPts val="0"/>
              </a:spcAft>
              <a:buNone/>
            </a:pPr>
            <a:r>
              <a:rPr lang="en-GB" sz="1400"/>
              <a:t>The main contributions of this project include the identification of key factors that impact customer satisfaction and loyalty in the hotel industry, and the development of </a:t>
            </a:r>
            <a:r>
              <a:rPr b="1" lang="en-GB" sz="1400"/>
              <a:t>NB</a:t>
            </a:r>
            <a:r>
              <a:rPr lang="en-GB" sz="1400"/>
              <a:t> and </a:t>
            </a:r>
            <a:r>
              <a:rPr b="1" lang="en-GB" sz="1400"/>
              <a:t>SVM model</a:t>
            </a:r>
            <a:r>
              <a:rPr lang="en-GB" sz="1400"/>
              <a:t> that can predict customer sentiment based on textual reviews and ratings. </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GB" sz="1400"/>
              <a:t>The main conclusions of this project are that hotels should focus on improving service quality, cleanliness, location, and price in order to enhance customer satisfaction and loyalty, and that future research should explore more advanced methods and data sources for analyzing customer sentiment and behavior.</a:t>
            </a:r>
            <a:endParaRPr sz="1400"/>
          </a:p>
          <a:p>
            <a:pPr indent="0" lvl="0" marL="0" rtl="0" algn="just">
              <a:spcBef>
                <a:spcPts val="0"/>
              </a:spcBef>
              <a:spcAft>
                <a:spcPts val="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4" name="Shape 204"/>
        <p:cNvGrpSpPr/>
        <p:nvPr/>
      </p:nvGrpSpPr>
      <p:grpSpPr>
        <a:xfrm>
          <a:off x="0" y="0"/>
          <a:ext cx="0" cy="0"/>
          <a:chOff x="0" y="0"/>
          <a:chExt cx="0" cy="0"/>
        </a:xfrm>
      </p:grpSpPr>
      <p:sp>
        <p:nvSpPr>
          <p:cNvPr id="205" name="Google Shape;205;p19"/>
          <p:cNvSpPr txBox="1"/>
          <p:nvPr>
            <p:ph type="title"/>
          </p:nvPr>
        </p:nvSpPr>
        <p:spPr>
          <a:xfrm>
            <a:off x="1297500" y="577100"/>
            <a:ext cx="7038900" cy="914100"/>
          </a:xfrm>
          <a:prstGeom prst="rect">
            <a:avLst/>
          </a:prstGeom>
          <a:noFill/>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GB">
                <a:solidFill>
                  <a:schemeClr val="accent2"/>
                </a:solidFill>
                <a:latin typeface="Lato"/>
                <a:ea typeface="Lato"/>
                <a:cs typeface="Lato"/>
                <a:sym typeface="Lato"/>
              </a:rPr>
              <a:t>Objectives/ Goals of the Project</a:t>
            </a:r>
            <a:endParaRPr>
              <a:solidFill>
                <a:schemeClr val="accent2"/>
              </a:solidFill>
              <a:latin typeface="Lato"/>
              <a:ea typeface="Lato"/>
              <a:cs typeface="Lato"/>
              <a:sym typeface="Lato"/>
            </a:endParaRPr>
          </a:p>
        </p:txBody>
      </p:sp>
      <p:sp>
        <p:nvSpPr>
          <p:cNvPr id="206" name="Google Shape;206;p19"/>
          <p:cNvSpPr txBox="1"/>
          <p:nvPr>
            <p:ph idx="1" type="body"/>
          </p:nvPr>
        </p:nvSpPr>
        <p:spPr>
          <a:xfrm>
            <a:off x="1297500" y="1116150"/>
            <a:ext cx="7038900" cy="257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200"/>
              <a:t>The main objectives of this project:</a:t>
            </a:r>
            <a:endParaRPr sz="1200"/>
          </a:p>
          <a:p>
            <a:pPr indent="0" lvl="0" marL="0" rtl="0" algn="just">
              <a:spcBef>
                <a:spcPts val="0"/>
              </a:spcBef>
              <a:spcAft>
                <a:spcPts val="0"/>
              </a:spcAft>
              <a:buNone/>
            </a:pPr>
            <a:r>
              <a:t/>
            </a:r>
            <a:endParaRPr sz="1200"/>
          </a:p>
          <a:p>
            <a:pPr indent="-304800" lvl="0" marL="457200" rtl="0" algn="just">
              <a:spcBef>
                <a:spcPts val="1200"/>
              </a:spcBef>
              <a:spcAft>
                <a:spcPts val="0"/>
              </a:spcAft>
              <a:buSzPts val="1200"/>
              <a:buAutoNum type="romanLcPeriod"/>
            </a:pPr>
            <a:r>
              <a:rPr lang="en-GB" sz="1200"/>
              <a:t>Create a sentiment analysis model that is able to correctly classify customer ratings as positive, negative, or neutral.</a:t>
            </a:r>
            <a:endParaRPr sz="1200"/>
          </a:p>
          <a:p>
            <a:pPr indent="0" lvl="0" marL="457200" rtl="0" algn="just">
              <a:spcBef>
                <a:spcPts val="1200"/>
              </a:spcBef>
              <a:spcAft>
                <a:spcPts val="0"/>
              </a:spcAft>
              <a:buNone/>
            </a:pPr>
            <a:r>
              <a:t/>
            </a:r>
            <a:endParaRPr sz="1200"/>
          </a:p>
          <a:p>
            <a:pPr indent="-304800" lvl="0" marL="457200" rtl="0" algn="just">
              <a:spcBef>
                <a:spcPts val="1200"/>
              </a:spcBef>
              <a:spcAft>
                <a:spcPts val="0"/>
              </a:spcAft>
              <a:buSzPts val="1200"/>
              <a:buAutoNum type="romanLcPeriod"/>
            </a:pPr>
            <a:r>
              <a:rPr lang="en-GB" sz="1200"/>
              <a:t>Analyze customer reviews and ratings of hotels in a specific region, and identify key factors that impact customer satisfaction and loyalty. </a:t>
            </a:r>
            <a:endParaRPr sz="1200"/>
          </a:p>
          <a:p>
            <a:pPr indent="0" lvl="0" marL="457200" rtl="0" algn="just">
              <a:spcBef>
                <a:spcPts val="0"/>
              </a:spcBef>
              <a:spcAft>
                <a:spcPts val="0"/>
              </a:spcAft>
              <a:buNone/>
            </a:pPr>
            <a:r>
              <a:t/>
            </a:r>
            <a:endParaRPr sz="1200"/>
          </a:p>
          <a:p>
            <a:pPr indent="-304800" lvl="0" marL="457200" rtl="0" algn="just">
              <a:spcBef>
                <a:spcPts val="1200"/>
              </a:spcBef>
              <a:spcAft>
                <a:spcPts val="0"/>
              </a:spcAft>
              <a:buSzPts val="1200"/>
              <a:buAutoNum type="romanLcPeriod"/>
            </a:pPr>
            <a:r>
              <a:rPr lang="en-GB" sz="1200"/>
              <a:t>Identify the most common problems and areas for improvement.</a:t>
            </a:r>
            <a:endParaRPr sz="1200"/>
          </a:p>
          <a:p>
            <a:pPr indent="0" lvl="0" marL="457200" rtl="0" algn="just">
              <a:spcBef>
                <a:spcPts val="1200"/>
              </a:spcBef>
              <a:spcAft>
                <a:spcPts val="0"/>
              </a:spcAft>
              <a:buNone/>
            </a:pPr>
            <a:r>
              <a:t/>
            </a:r>
            <a:endParaRPr sz="1200"/>
          </a:p>
          <a:p>
            <a:pPr indent="-304800" lvl="0" marL="457200" rtl="0" algn="just">
              <a:spcBef>
                <a:spcPts val="1200"/>
              </a:spcBef>
              <a:spcAft>
                <a:spcPts val="0"/>
              </a:spcAft>
              <a:buSzPts val="1200"/>
              <a:buAutoNum type="romanLcPeriod"/>
            </a:pPr>
            <a:r>
              <a:rPr lang="en-GB" sz="1200"/>
              <a:t>Based on the sentiment analysis results, provide suggestions for improving service quality at hotels that fit to the particular needs and preferences of customers. </a:t>
            </a:r>
            <a:br>
              <a:rPr lang="en-GB" sz="1200"/>
            </a:b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0" name="Shape 210"/>
        <p:cNvGrpSpPr/>
        <p:nvPr/>
      </p:nvGrpSpPr>
      <p:grpSpPr>
        <a:xfrm>
          <a:off x="0" y="0"/>
          <a:ext cx="0" cy="0"/>
          <a:chOff x="0" y="0"/>
          <a:chExt cx="0" cy="0"/>
        </a:xfrm>
      </p:grpSpPr>
      <p:sp>
        <p:nvSpPr>
          <p:cNvPr id="211" name="Google Shape;211;p20"/>
          <p:cNvSpPr txBox="1"/>
          <p:nvPr>
            <p:ph type="title"/>
          </p:nvPr>
        </p:nvSpPr>
        <p:spPr>
          <a:xfrm>
            <a:off x="1297500" y="5541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accent2"/>
                </a:solidFill>
                <a:latin typeface="Lato"/>
                <a:ea typeface="Lato"/>
                <a:cs typeface="Lato"/>
                <a:sym typeface="Lato"/>
              </a:rPr>
              <a:t>Data Collection</a:t>
            </a:r>
            <a:endParaRPr b="1">
              <a:solidFill>
                <a:schemeClr val="accent2"/>
              </a:solidFill>
              <a:latin typeface="Lato"/>
              <a:ea typeface="Lato"/>
              <a:cs typeface="Lato"/>
              <a:sym typeface="Lato"/>
            </a:endParaRPr>
          </a:p>
        </p:txBody>
      </p:sp>
      <p:sp>
        <p:nvSpPr>
          <p:cNvPr id="212" name="Google Shape;212;p20"/>
          <p:cNvSpPr txBox="1"/>
          <p:nvPr>
            <p:ph idx="1" type="body"/>
          </p:nvPr>
        </p:nvSpPr>
        <p:spPr>
          <a:xfrm>
            <a:off x="1297500" y="1017525"/>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b="1" sz="1400">
              <a:solidFill>
                <a:srgbClr val="374151"/>
              </a:solidFill>
              <a:highlight>
                <a:srgbClr val="D9D9D9"/>
              </a:highlight>
              <a:latin typeface="Roboto"/>
              <a:ea typeface="Roboto"/>
              <a:cs typeface="Roboto"/>
              <a:sym typeface="Roboto"/>
            </a:endParaRPr>
          </a:p>
          <a:p>
            <a:pPr indent="0" lvl="0" marL="0" rtl="0" algn="just">
              <a:spcBef>
                <a:spcPts val="0"/>
              </a:spcBef>
              <a:spcAft>
                <a:spcPts val="0"/>
              </a:spcAft>
              <a:buNone/>
            </a:pPr>
            <a:r>
              <a:t/>
            </a:r>
            <a:endParaRPr b="1" sz="1400">
              <a:solidFill>
                <a:srgbClr val="374151"/>
              </a:solidFill>
              <a:highlight>
                <a:srgbClr val="D9D9D9"/>
              </a:highlight>
              <a:latin typeface="Roboto"/>
              <a:ea typeface="Roboto"/>
              <a:cs typeface="Roboto"/>
              <a:sym typeface="Roboto"/>
            </a:endParaRPr>
          </a:p>
          <a:p>
            <a:pPr indent="0" lvl="0" marL="0" rtl="0" algn="just">
              <a:spcBef>
                <a:spcPts val="0"/>
              </a:spcBef>
              <a:spcAft>
                <a:spcPts val="0"/>
              </a:spcAft>
              <a:buNone/>
            </a:pPr>
            <a:r>
              <a:rPr lang="en-GB" sz="1700"/>
              <a:t>In this project, I have taken data of multiple hotels through a predefined dataset and by web scraping. First we will see the predefined dataset.</a:t>
            </a:r>
            <a:endParaRPr sz="1700"/>
          </a:p>
          <a:p>
            <a:pPr indent="0" lvl="0" marL="0" rtl="0" algn="just">
              <a:spcBef>
                <a:spcPts val="0"/>
              </a:spcBef>
              <a:spcAft>
                <a:spcPts val="0"/>
              </a:spcAft>
              <a:buNone/>
            </a:pPr>
            <a:r>
              <a:t/>
            </a:r>
            <a:endParaRPr b="1"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6" name="Shape 216"/>
        <p:cNvGrpSpPr/>
        <p:nvPr/>
      </p:nvGrpSpPr>
      <p:grpSpPr>
        <a:xfrm>
          <a:off x="0" y="0"/>
          <a:ext cx="0" cy="0"/>
          <a:chOff x="0" y="0"/>
          <a:chExt cx="0" cy="0"/>
        </a:xfrm>
      </p:grpSpPr>
      <p:sp>
        <p:nvSpPr>
          <p:cNvPr id="217" name="Google Shape;217;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accent2"/>
                </a:solidFill>
                <a:latin typeface="Lato"/>
                <a:ea typeface="Lato"/>
                <a:cs typeface="Lato"/>
                <a:sym typeface="Lato"/>
              </a:rPr>
              <a:t>Data Exploration</a:t>
            </a:r>
            <a:endParaRPr b="1">
              <a:solidFill>
                <a:schemeClr val="accent2"/>
              </a:solidFill>
              <a:latin typeface="Lato"/>
              <a:ea typeface="Lato"/>
              <a:cs typeface="Lato"/>
              <a:sym typeface="Lato"/>
            </a:endParaRPr>
          </a:p>
        </p:txBody>
      </p:sp>
      <p:sp>
        <p:nvSpPr>
          <p:cNvPr id="218" name="Google Shape;218;p21"/>
          <p:cNvSpPr txBox="1"/>
          <p:nvPr>
            <p:ph idx="1" type="body"/>
          </p:nvPr>
        </p:nvSpPr>
        <p:spPr>
          <a:xfrm>
            <a:off x="1182913" y="685225"/>
            <a:ext cx="7038900" cy="2911200"/>
          </a:xfrm>
          <a:prstGeom prst="rect">
            <a:avLst/>
          </a:prstGeom>
        </p:spPr>
        <p:txBody>
          <a:bodyPr anchorCtr="0" anchor="t" bIns="91425" lIns="91425" spcFirstLastPara="1" rIns="91425" wrap="square" tIns="91425">
            <a:normAutofit/>
          </a:bodyPr>
          <a:lstStyle/>
          <a:p>
            <a:pPr indent="0" lvl="0" marL="457200" rtl="0" algn="just">
              <a:spcBef>
                <a:spcPts val="0"/>
              </a:spcBef>
              <a:spcAft>
                <a:spcPts val="0"/>
              </a:spcAft>
              <a:buNone/>
            </a:pPr>
            <a:r>
              <a:t/>
            </a:r>
            <a:endParaRPr b="1" sz="1400">
              <a:solidFill>
                <a:srgbClr val="374151"/>
              </a:solidFill>
              <a:highlight>
                <a:srgbClr val="D9D9D9"/>
              </a:highlight>
            </a:endParaRPr>
          </a:p>
          <a:p>
            <a:pPr indent="-317500" lvl="0" marL="457200" rtl="0" algn="just">
              <a:spcBef>
                <a:spcPts val="0"/>
              </a:spcBef>
              <a:spcAft>
                <a:spcPts val="0"/>
              </a:spcAft>
              <a:buSzPts val="1400"/>
              <a:buChar char="●"/>
            </a:pPr>
            <a:r>
              <a:rPr lang="en-GB" sz="1400"/>
              <a:t>For this project, the dataset is taken from kaggle. </a:t>
            </a:r>
            <a:endParaRPr sz="1400"/>
          </a:p>
          <a:p>
            <a:pPr indent="-317500" lvl="0" marL="457200" rtl="0" algn="just">
              <a:spcBef>
                <a:spcPts val="0"/>
              </a:spcBef>
              <a:spcAft>
                <a:spcPts val="0"/>
              </a:spcAft>
              <a:buSzPts val="1400"/>
              <a:buChar char="●"/>
            </a:pPr>
            <a:r>
              <a:rPr lang="en-GB" sz="1400"/>
              <a:t>Dataset initially contained 10,000 rows and 26 columns. </a:t>
            </a:r>
            <a:endParaRPr sz="1400"/>
          </a:p>
          <a:p>
            <a:pPr indent="-304800" lvl="0" marL="457200" rtl="0" algn="just">
              <a:spcBef>
                <a:spcPts val="0"/>
              </a:spcBef>
              <a:spcAft>
                <a:spcPts val="0"/>
              </a:spcAft>
              <a:buSzPts val="1200"/>
              <a:buChar char="●"/>
            </a:pPr>
            <a:r>
              <a:rPr lang="en-GB" sz="1400"/>
              <a:t>In this dataset, each row contains all the information related to a hotel, hotel’s review, rating as well as reviewer's information. There are many columns which are irrelevant for this project, I have taken only the most relevant columns into account. Since in this project the target is to perform simple sentiment analysis. Only 6 columns are kept.</a:t>
            </a:r>
            <a:r>
              <a:rPr lang="en-GB" sz="1200"/>
              <a:t>  </a:t>
            </a:r>
            <a:endParaRPr sz="1200"/>
          </a:p>
          <a:p>
            <a:pPr indent="0" lvl="0" marL="0" rtl="0" algn="just">
              <a:spcBef>
                <a:spcPts val="0"/>
              </a:spcBef>
              <a:spcAft>
                <a:spcPts val="0"/>
              </a:spcAft>
              <a:buNone/>
            </a:pPr>
            <a:r>
              <a:t/>
            </a:r>
            <a:endParaRPr sz="1200">
              <a:latin typeface="Roboto"/>
              <a:ea typeface="Roboto"/>
              <a:cs typeface="Roboto"/>
              <a:sym typeface="Roboto"/>
            </a:endParaRPr>
          </a:p>
        </p:txBody>
      </p:sp>
      <p:pic>
        <p:nvPicPr>
          <p:cNvPr id="219" name="Google Shape;219;p21"/>
          <p:cNvPicPr preferRelativeResize="0"/>
          <p:nvPr/>
        </p:nvPicPr>
        <p:blipFill>
          <a:blip r:embed="rId3">
            <a:alphaModFix/>
          </a:blip>
          <a:stretch>
            <a:fillRect/>
          </a:stretch>
        </p:blipFill>
        <p:spPr>
          <a:xfrm>
            <a:off x="1776100" y="2856625"/>
            <a:ext cx="6256399" cy="2076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3" name="Shape 223"/>
        <p:cNvGrpSpPr/>
        <p:nvPr/>
      </p:nvGrpSpPr>
      <p:grpSpPr>
        <a:xfrm>
          <a:off x="0" y="0"/>
          <a:ext cx="0" cy="0"/>
          <a:chOff x="0" y="0"/>
          <a:chExt cx="0" cy="0"/>
        </a:xfrm>
      </p:grpSpPr>
      <p:sp>
        <p:nvSpPr>
          <p:cNvPr id="224" name="Google Shape;224;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accent2"/>
                </a:solidFill>
                <a:latin typeface="Lato"/>
                <a:ea typeface="Lato"/>
                <a:cs typeface="Lato"/>
                <a:sym typeface="Lato"/>
              </a:rPr>
              <a:t>Data Visualization</a:t>
            </a:r>
            <a:endParaRPr b="1">
              <a:solidFill>
                <a:schemeClr val="accent2"/>
              </a:solidFill>
              <a:latin typeface="Lato"/>
              <a:ea typeface="Lato"/>
              <a:cs typeface="Lato"/>
              <a:sym typeface="Lato"/>
            </a:endParaRPr>
          </a:p>
        </p:txBody>
      </p:sp>
      <p:sp>
        <p:nvSpPr>
          <p:cNvPr id="225" name="Google Shape;225;p22"/>
          <p:cNvSpPr txBox="1"/>
          <p:nvPr>
            <p:ph idx="1" type="body"/>
          </p:nvPr>
        </p:nvSpPr>
        <p:spPr>
          <a:xfrm>
            <a:off x="1297500" y="948775"/>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200"/>
              <a:t>The ratings is converted into class labels-</a:t>
            </a:r>
            <a:endParaRPr sz="1200"/>
          </a:p>
          <a:p>
            <a:pPr indent="0" lvl="0" marL="0" rtl="0" algn="just">
              <a:spcBef>
                <a:spcPts val="0"/>
              </a:spcBef>
              <a:spcAft>
                <a:spcPts val="0"/>
              </a:spcAft>
              <a:buNone/>
            </a:pPr>
            <a:r>
              <a:rPr lang="en-GB" sz="1200"/>
              <a:t> Positive, if Rating &gt; 3 </a:t>
            </a:r>
            <a:endParaRPr sz="1200"/>
          </a:p>
          <a:p>
            <a:pPr indent="0" lvl="0" marL="0" rtl="0" algn="just">
              <a:spcBef>
                <a:spcPts val="0"/>
              </a:spcBef>
              <a:spcAft>
                <a:spcPts val="0"/>
              </a:spcAft>
              <a:buNone/>
            </a:pPr>
            <a:r>
              <a:rPr lang="en-GB" sz="1200"/>
              <a:t> Neutral, if Rating = 3 </a:t>
            </a:r>
            <a:endParaRPr sz="1200"/>
          </a:p>
          <a:p>
            <a:pPr indent="0" lvl="0" marL="0" rtl="0" algn="just">
              <a:spcBef>
                <a:spcPts val="0"/>
              </a:spcBef>
              <a:spcAft>
                <a:spcPts val="0"/>
              </a:spcAft>
              <a:buNone/>
            </a:pPr>
            <a:r>
              <a:rPr lang="en-GB" sz="1200"/>
              <a:t> Negative, if Rating &lt; 3</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en-GB" sz="1200"/>
              <a:t>The following figure describes the actual distribution of labels in complete dataset:</a:t>
            </a:r>
            <a:endParaRPr sz="1200"/>
          </a:p>
          <a:p>
            <a:pPr indent="0" lvl="0" marL="0" rtl="0" algn="just">
              <a:spcBef>
                <a:spcPts val="0"/>
              </a:spcBef>
              <a:spcAft>
                <a:spcPts val="0"/>
              </a:spcAft>
              <a:buNone/>
            </a:pPr>
            <a:r>
              <a:t/>
            </a:r>
            <a:endParaRPr b="1" sz="1400">
              <a:highlight>
                <a:srgbClr val="D9D9D9"/>
              </a:highlight>
              <a:latin typeface="Roboto"/>
              <a:ea typeface="Roboto"/>
              <a:cs typeface="Roboto"/>
              <a:sym typeface="Roboto"/>
            </a:endParaRPr>
          </a:p>
          <a:p>
            <a:pPr indent="0" lvl="0" marL="0" rtl="0" algn="just">
              <a:spcBef>
                <a:spcPts val="0"/>
              </a:spcBef>
              <a:spcAft>
                <a:spcPts val="0"/>
              </a:spcAft>
              <a:buNone/>
            </a:pPr>
            <a:r>
              <a:t/>
            </a:r>
            <a:endParaRPr b="1" sz="1200"/>
          </a:p>
        </p:txBody>
      </p:sp>
      <p:pic>
        <p:nvPicPr>
          <p:cNvPr id="226" name="Google Shape;226;p22"/>
          <p:cNvPicPr preferRelativeResize="0"/>
          <p:nvPr/>
        </p:nvPicPr>
        <p:blipFill>
          <a:blip r:embed="rId3">
            <a:alphaModFix/>
          </a:blip>
          <a:stretch>
            <a:fillRect/>
          </a:stretch>
        </p:blipFill>
        <p:spPr>
          <a:xfrm>
            <a:off x="2570175" y="2421225"/>
            <a:ext cx="3640399" cy="1887225"/>
          </a:xfrm>
          <a:prstGeom prst="rect">
            <a:avLst/>
          </a:prstGeom>
          <a:noFill/>
          <a:ln>
            <a:noFill/>
          </a:ln>
        </p:spPr>
      </p:pic>
      <p:sp>
        <p:nvSpPr>
          <p:cNvPr id="227" name="Google Shape;227;p22"/>
          <p:cNvSpPr txBox="1"/>
          <p:nvPr/>
        </p:nvSpPr>
        <p:spPr>
          <a:xfrm>
            <a:off x="813575" y="4526175"/>
            <a:ext cx="77865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GB" sz="1200">
                <a:solidFill>
                  <a:schemeClr val="lt1"/>
                </a:solidFill>
                <a:latin typeface="Lato"/>
                <a:ea typeface="Lato"/>
                <a:cs typeface="Lato"/>
                <a:sym typeface="Lato"/>
              </a:rPr>
              <a:t>Shows that there are more positive reviews, but both neutral and negative reviews are fairly close in count. 	</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accent2"/>
                </a:solidFill>
                <a:latin typeface="Lato"/>
                <a:ea typeface="Lato"/>
                <a:cs typeface="Lato"/>
                <a:sym typeface="Lato"/>
              </a:rPr>
              <a:t>Data Visualization</a:t>
            </a:r>
            <a:endParaRPr b="1">
              <a:solidFill>
                <a:schemeClr val="accent2"/>
              </a:solidFill>
              <a:latin typeface="Lato"/>
              <a:ea typeface="Lato"/>
              <a:cs typeface="Lato"/>
              <a:sym typeface="Lato"/>
            </a:endParaRPr>
          </a:p>
        </p:txBody>
      </p:sp>
      <p:sp>
        <p:nvSpPr>
          <p:cNvPr id="233" name="Google Shape;233;p23"/>
          <p:cNvSpPr txBox="1"/>
          <p:nvPr>
            <p:ph idx="1" type="body"/>
          </p:nvPr>
        </p:nvSpPr>
        <p:spPr>
          <a:xfrm>
            <a:off x="1297500" y="948775"/>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sz="1200">
              <a:latin typeface="Roboto"/>
              <a:ea typeface="Roboto"/>
              <a:cs typeface="Roboto"/>
              <a:sym typeface="Roboto"/>
            </a:endParaRPr>
          </a:p>
          <a:p>
            <a:pPr indent="0" lvl="0" marL="0" rtl="0" algn="just">
              <a:spcBef>
                <a:spcPts val="0"/>
              </a:spcBef>
              <a:spcAft>
                <a:spcPts val="0"/>
              </a:spcAft>
              <a:buNone/>
            </a:pPr>
            <a:r>
              <a:t/>
            </a:r>
            <a:endParaRPr sz="1200">
              <a:latin typeface="Roboto"/>
              <a:ea typeface="Roboto"/>
              <a:cs typeface="Roboto"/>
              <a:sym typeface="Roboto"/>
            </a:endParaRPr>
          </a:p>
          <a:p>
            <a:pPr indent="0" lvl="0" marL="0" rtl="0" algn="just">
              <a:spcBef>
                <a:spcPts val="0"/>
              </a:spcBef>
              <a:spcAft>
                <a:spcPts val="0"/>
              </a:spcAft>
              <a:buNone/>
            </a:pPr>
            <a:r>
              <a:rPr lang="en-GB" sz="1200">
                <a:latin typeface="Roboto"/>
                <a:ea typeface="Roboto"/>
                <a:cs typeface="Roboto"/>
                <a:sym typeface="Roboto"/>
              </a:rPr>
              <a:t>     </a:t>
            </a:r>
            <a:r>
              <a:rPr lang="en-GB" sz="1200"/>
              <a:t> The following figure describes the actual distribution of ratings in complete dataset:</a:t>
            </a:r>
            <a:endParaRPr sz="1200"/>
          </a:p>
          <a:p>
            <a:pPr indent="0" lvl="0" marL="0" rtl="0" algn="just">
              <a:spcBef>
                <a:spcPts val="0"/>
              </a:spcBef>
              <a:spcAft>
                <a:spcPts val="0"/>
              </a:spcAft>
              <a:buNone/>
            </a:pPr>
            <a:r>
              <a:t/>
            </a:r>
            <a:endParaRPr b="1" sz="1400">
              <a:highlight>
                <a:srgbClr val="D9D9D9"/>
              </a:highlight>
              <a:latin typeface="Roboto"/>
              <a:ea typeface="Roboto"/>
              <a:cs typeface="Roboto"/>
              <a:sym typeface="Roboto"/>
            </a:endParaRPr>
          </a:p>
          <a:p>
            <a:pPr indent="0" lvl="0" marL="0" rtl="0" algn="just">
              <a:spcBef>
                <a:spcPts val="0"/>
              </a:spcBef>
              <a:spcAft>
                <a:spcPts val="0"/>
              </a:spcAft>
              <a:buNone/>
            </a:pPr>
            <a:r>
              <a:t/>
            </a:r>
            <a:endParaRPr b="1" sz="1200"/>
          </a:p>
        </p:txBody>
      </p:sp>
      <p:sp>
        <p:nvSpPr>
          <p:cNvPr id="234" name="Google Shape;234;p23"/>
          <p:cNvSpPr txBox="1"/>
          <p:nvPr/>
        </p:nvSpPr>
        <p:spPr>
          <a:xfrm>
            <a:off x="346513" y="4125125"/>
            <a:ext cx="8451000" cy="735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200">
                <a:solidFill>
                  <a:schemeClr val="lt1"/>
                </a:solidFill>
                <a:latin typeface="Lato"/>
                <a:ea typeface="Lato"/>
                <a:cs typeface="Lato"/>
                <a:sym typeface="Lato"/>
              </a:rPr>
              <a:t>Shows that most of the hotels in the dataset have 5 star rating then 4 star and 3 star. 1 star and 2 star are close in count.</a:t>
            </a:r>
            <a:endParaRPr sz="1200">
              <a:solidFill>
                <a:schemeClr val="lt1"/>
              </a:solidFill>
              <a:latin typeface="Lato"/>
              <a:ea typeface="Lato"/>
              <a:cs typeface="Lato"/>
              <a:sym typeface="Lato"/>
            </a:endParaRPr>
          </a:p>
          <a:p>
            <a:pPr indent="0" lvl="0" marL="0" rtl="0" algn="just">
              <a:lnSpc>
                <a:spcPct val="115000"/>
              </a:lnSpc>
              <a:spcBef>
                <a:spcPts val="1200"/>
              </a:spcBef>
              <a:spcAft>
                <a:spcPts val="1200"/>
              </a:spcAft>
              <a:buNone/>
            </a:pPr>
            <a:r>
              <a:t/>
            </a:r>
            <a:endParaRPr sz="1200">
              <a:solidFill>
                <a:schemeClr val="lt1"/>
              </a:solidFill>
              <a:latin typeface="Lato"/>
              <a:ea typeface="Lato"/>
              <a:cs typeface="Lato"/>
              <a:sym typeface="Lato"/>
            </a:endParaRPr>
          </a:p>
        </p:txBody>
      </p:sp>
      <p:pic>
        <p:nvPicPr>
          <p:cNvPr id="235" name="Google Shape;235;p23"/>
          <p:cNvPicPr preferRelativeResize="0"/>
          <p:nvPr/>
        </p:nvPicPr>
        <p:blipFill>
          <a:blip r:embed="rId3">
            <a:alphaModFix/>
          </a:blip>
          <a:stretch>
            <a:fillRect/>
          </a:stretch>
        </p:blipFill>
        <p:spPr>
          <a:xfrm>
            <a:off x="1919288" y="1836825"/>
            <a:ext cx="5305425" cy="193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9" name="Shape 239"/>
        <p:cNvGrpSpPr/>
        <p:nvPr/>
      </p:nvGrpSpPr>
      <p:grpSpPr>
        <a:xfrm>
          <a:off x="0" y="0"/>
          <a:ext cx="0" cy="0"/>
          <a:chOff x="0" y="0"/>
          <a:chExt cx="0" cy="0"/>
        </a:xfrm>
      </p:grpSpPr>
      <p:sp>
        <p:nvSpPr>
          <p:cNvPr id="240" name="Google Shape;240;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accent2"/>
                </a:solidFill>
                <a:latin typeface="Lato"/>
                <a:ea typeface="Lato"/>
                <a:cs typeface="Lato"/>
                <a:sym typeface="Lato"/>
              </a:rPr>
              <a:t>Classification Models</a:t>
            </a:r>
            <a:endParaRPr b="1">
              <a:solidFill>
                <a:schemeClr val="accent2"/>
              </a:solidFill>
              <a:latin typeface="Lato"/>
              <a:ea typeface="Lato"/>
              <a:cs typeface="Lato"/>
              <a:sym typeface="Lato"/>
            </a:endParaRPr>
          </a:p>
        </p:txBody>
      </p:sp>
      <p:sp>
        <p:nvSpPr>
          <p:cNvPr id="241" name="Google Shape;241;p24"/>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304800" lvl="0" marL="457200" rtl="0" algn="just">
              <a:spcBef>
                <a:spcPts val="0"/>
              </a:spcBef>
              <a:spcAft>
                <a:spcPts val="0"/>
              </a:spcAft>
              <a:buSzPts val="1200"/>
              <a:buAutoNum type="arabicPeriod"/>
            </a:pPr>
            <a:r>
              <a:rPr b="1" i="1" lang="en-GB" sz="1200"/>
              <a:t>Support Vector Machine</a:t>
            </a:r>
            <a:endParaRPr b="1" i="1" sz="1200"/>
          </a:p>
          <a:p>
            <a:pPr indent="-304800" lvl="0" marL="457200" rtl="0" algn="just">
              <a:spcBef>
                <a:spcPts val="0"/>
              </a:spcBef>
              <a:spcAft>
                <a:spcPts val="0"/>
              </a:spcAft>
              <a:buSzPts val="1200"/>
              <a:buAutoNum type="arabicPeriod"/>
            </a:pPr>
            <a:r>
              <a:rPr b="1" i="1" lang="en-GB" sz="1200"/>
              <a:t>Naive Bayes</a:t>
            </a:r>
            <a:endParaRPr b="1" i="1" sz="1200"/>
          </a:p>
          <a:p>
            <a:pPr indent="0" lvl="0" marL="457200" rtl="0" algn="just">
              <a:spcBef>
                <a:spcPts val="0"/>
              </a:spcBef>
              <a:spcAft>
                <a:spcPts val="0"/>
              </a:spcAft>
              <a:buNone/>
            </a:pPr>
            <a:r>
              <a:t/>
            </a:r>
            <a:endParaRPr sz="1200"/>
          </a:p>
          <a:p>
            <a:pPr indent="0" lvl="0" marL="457200" rtl="0" algn="just">
              <a:spcBef>
                <a:spcPts val="0"/>
              </a:spcBef>
              <a:spcAft>
                <a:spcPts val="0"/>
              </a:spcAft>
              <a:buNone/>
            </a:pPr>
            <a:r>
              <a:t/>
            </a:r>
            <a:endParaRPr sz="1200">
              <a:latin typeface="Roboto"/>
              <a:ea typeface="Roboto"/>
              <a:cs typeface="Roboto"/>
              <a:sym typeface="Roboto"/>
            </a:endParaRPr>
          </a:p>
          <a:p>
            <a:pPr indent="0" lvl="0" marL="457200" rtl="0" algn="just">
              <a:spcBef>
                <a:spcPts val="0"/>
              </a:spcBef>
              <a:spcAft>
                <a:spcPts val="0"/>
              </a:spcAft>
              <a:buNone/>
            </a:pPr>
            <a:r>
              <a:t/>
            </a:r>
            <a:endParaRPr sz="1200">
              <a:latin typeface="Roboto"/>
              <a:ea typeface="Roboto"/>
              <a:cs typeface="Roboto"/>
              <a:sym typeface="Roboto"/>
            </a:endParaRPr>
          </a:p>
          <a:p>
            <a:pPr indent="0" lvl="0" marL="0" rtl="0" algn="just">
              <a:spcBef>
                <a:spcPts val="0"/>
              </a:spcBef>
              <a:spcAft>
                <a:spcPts val="0"/>
              </a:spcAft>
              <a:buNone/>
            </a:pPr>
            <a:r>
              <a:t/>
            </a:r>
            <a:endParaRPr sz="1200">
              <a:latin typeface="Roboto"/>
              <a:ea typeface="Roboto"/>
              <a:cs typeface="Roboto"/>
              <a:sym typeface="Roboto"/>
            </a:endParaRPr>
          </a:p>
          <a:p>
            <a:pPr indent="0" lvl="0" marL="0" rtl="0" algn="just">
              <a:spcBef>
                <a:spcPts val="0"/>
              </a:spcBef>
              <a:spcAft>
                <a:spcPts val="0"/>
              </a:spcAft>
              <a:buNone/>
            </a:pPr>
            <a:r>
              <a:rPr lang="en-GB" sz="1200">
                <a:latin typeface="Roboto"/>
                <a:ea typeface="Roboto"/>
                <a:cs typeface="Roboto"/>
                <a:sym typeface="Roboto"/>
              </a:rPr>
              <a:t>      </a:t>
            </a:r>
            <a:endParaRPr b="1" sz="1200"/>
          </a:p>
        </p:txBody>
      </p:sp>
      <p:sp>
        <p:nvSpPr>
          <p:cNvPr id="242" name="Google Shape;242;p24"/>
          <p:cNvSpPr txBox="1"/>
          <p:nvPr/>
        </p:nvSpPr>
        <p:spPr>
          <a:xfrm>
            <a:off x="346513" y="4125125"/>
            <a:ext cx="84510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t/>
            </a:r>
            <a:endParaRPr sz="1200">
              <a:solidFill>
                <a:schemeClr val="lt1"/>
              </a:solidFill>
              <a:latin typeface="Roboto"/>
              <a:ea typeface="Roboto"/>
              <a:cs typeface="Roboto"/>
              <a:sym typeface="Roboto"/>
            </a:endParaRPr>
          </a:p>
        </p:txBody>
      </p:sp>
      <p:pic>
        <p:nvPicPr>
          <p:cNvPr id="243" name="Google Shape;243;p24"/>
          <p:cNvPicPr preferRelativeResize="0"/>
          <p:nvPr/>
        </p:nvPicPr>
        <p:blipFill>
          <a:blip r:embed="rId3">
            <a:alphaModFix/>
          </a:blip>
          <a:stretch>
            <a:fillRect/>
          </a:stretch>
        </p:blipFill>
        <p:spPr>
          <a:xfrm>
            <a:off x="438200" y="2172575"/>
            <a:ext cx="3984850" cy="1414000"/>
          </a:xfrm>
          <a:prstGeom prst="rect">
            <a:avLst/>
          </a:prstGeom>
          <a:noFill/>
          <a:ln>
            <a:noFill/>
          </a:ln>
        </p:spPr>
      </p:pic>
      <p:pic>
        <p:nvPicPr>
          <p:cNvPr id="244" name="Google Shape;244;p24"/>
          <p:cNvPicPr preferRelativeResize="0"/>
          <p:nvPr/>
        </p:nvPicPr>
        <p:blipFill>
          <a:blip r:embed="rId4">
            <a:alphaModFix/>
          </a:blip>
          <a:stretch>
            <a:fillRect/>
          </a:stretch>
        </p:blipFill>
        <p:spPr>
          <a:xfrm>
            <a:off x="4789750" y="2172575"/>
            <a:ext cx="4136575" cy="141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8" name="Shape 248"/>
        <p:cNvGrpSpPr/>
        <p:nvPr/>
      </p:nvGrpSpPr>
      <p:grpSpPr>
        <a:xfrm>
          <a:off x="0" y="0"/>
          <a:ext cx="0" cy="0"/>
          <a:chOff x="0" y="0"/>
          <a:chExt cx="0" cy="0"/>
        </a:xfrm>
      </p:grpSpPr>
      <p:sp>
        <p:nvSpPr>
          <p:cNvPr id="249" name="Google Shape;249;p25"/>
          <p:cNvSpPr txBox="1"/>
          <p:nvPr>
            <p:ph type="title"/>
          </p:nvPr>
        </p:nvSpPr>
        <p:spPr>
          <a:xfrm>
            <a:off x="12453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accent2"/>
                </a:solidFill>
                <a:latin typeface="Lato"/>
                <a:ea typeface="Lato"/>
                <a:cs typeface="Lato"/>
                <a:sym typeface="Lato"/>
              </a:rPr>
              <a:t>Classification Models</a:t>
            </a:r>
            <a:endParaRPr b="1">
              <a:solidFill>
                <a:schemeClr val="accent2"/>
              </a:solidFill>
              <a:latin typeface="Lato"/>
              <a:ea typeface="Lato"/>
              <a:cs typeface="Lato"/>
              <a:sym typeface="Lato"/>
            </a:endParaRPr>
          </a:p>
        </p:txBody>
      </p:sp>
      <p:sp>
        <p:nvSpPr>
          <p:cNvPr id="250" name="Google Shape;250;p25"/>
          <p:cNvSpPr txBox="1"/>
          <p:nvPr/>
        </p:nvSpPr>
        <p:spPr>
          <a:xfrm>
            <a:off x="346513" y="4125125"/>
            <a:ext cx="84510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t/>
            </a:r>
            <a:endParaRPr sz="1200">
              <a:solidFill>
                <a:schemeClr val="lt1"/>
              </a:solidFill>
              <a:latin typeface="Roboto"/>
              <a:ea typeface="Roboto"/>
              <a:cs typeface="Roboto"/>
              <a:sym typeface="Roboto"/>
            </a:endParaRPr>
          </a:p>
        </p:txBody>
      </p:sp>
      <p:sp>
        <p:nvSpPr>
          <p:cNvPr id="251" name="Google Shape;251;p25"/>
          <p:cNvSpPr txBox="1"/>
          <p:nvPr/>
        </p:nvSpPr>
        <p:spPr>
          <a:xfrm>
            <a:off x="1193100" y="905700"/>
            <a:ext cx="7143300" cy="39804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NB model has a higher accuracy, precision, recall, and F1 score than the SVM model. </a:t>
            </a:r>
            <a:endParaRPr sz="1200">
              <a:solidFill>
                <a:schemeClr val="lt1"/>
              </a:solidFill>
              <a:latin typeface="Lato"/>
              <a:ea typeface="Lato"/>
              <a:cs typeface="Lato"/>
              <a:sym typeface="Lato"/>
            </a:endParaRPr>
          </a:p>
          <a:p>
            <a:pPr indent="0" lvl="0" marL="457200" rtl="0" algn="just">
              <a:lnSpc>
                <a:spcPct val="115000"/>
              </a:lnSpc>
              <a:spcBef>
                <a:spcPts val="0"/>
              </a:spcBef>
              <a:spcAft>
                <a:spcPts val="0"/>
              </a:spcAft>
              <a:buNone/>
            </a:pPr>
            <a:r>
              <a:t/>
            </a:r>
            <a:endParaRPr sz="1200">
              <a:solidFill>
                <a:schemeClr val="lt1"/>
              </a:solidFill>
              <a:latin typeface="Lato"/>
              <a:ea typeface="Lato"/>
              <a:cs typeface="Lato"/>
              <a:sym typeface="Lato"/>
            </a:endParaRPr>
          </a:p>
          <a:p>
            <a:pPr indent="-304800" lvl="0" marL="457200" rtl="0" algn="just">
              <a:lnSpc>
                <a:spcPct val="115000"/>
              </a:lnSpc>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NB model is better at correctly identifying the sentiment of reviews in the dataset, with fewer false positives and false negatives. </a:t>
            </a:r>
            <a:endParaRPr sz="1200">
              <a:solidFill>
                <a:schemeClr val="lt1"/>
              </a:solidFill>
              <a:latin typeface="Lato"/>
              <a:ea typeface="Lato"/>
              <a:cs typeface="Lato"/>
              <a:sym typeface="Lato"/>
            </a:endParaRPr>
          </a:p>
          <a:p>
            <a:pPr indent="0" lvl="0" marL="457200" rtl="0" algn="just">
              <a:lnSpc>
                <a:spcPct val="115000"/>
              </a:lnSpc>
              <a:spcBef>
                <a:spcPts val="0"/>
              </a:spcBef>
              <a:spcAft>
                <a:spcPts val="0"/>
              </a:spcAft>
              <a:buNone/>
            </a:pPr>
            <a:r>
              <a:t/>
            </a:r>
            <a:endParaRPr sz="1200">
              <a:solidFill>
                <a:schemeClr val="lt1"/>
              </a:solidFill>
              <a:latin typeface="Lato"/>
              <a:ea typeface="Lato"/>
              <a:cs typeface="Lato"/>
              <a:sym typeface="Lato"/>
            </a:endParaRPr>
          </a:p>
          <a:p>
            <a:pPr indent="-304800" lvl="0" marL="457200" rtl="0" algn="just">
              <a:lnSpc>
                <a:spcPct val="115000"/>
              </a:lnSpc>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NB model assumes that each feature (in this case, each word in the reviews) is independent of all other features, which allows it to be computationally efficient and to perform well with relatively small amounts of training data. </a:t>
            </a:r>
            <a:endParaRPr sz="1200">
              <a:solidFill>
                <a:schemeClr val="lt1"/>
              </a:solidFill>
              <a:latin typeface="Lato"/>
              <a:ea typeface="Lato"/>
              <a:cs typeface="Lato"/>
              <a:sym typeface="Lato"/>
            </a:endParaRPr>
          </a:p>
          <a:p>
            <a:pPr indent="0" lvl="0" marL="457200" rtl="0" algn="just">
              <a:lnSpc>
                <a:spcPct val="115000"/>
              </a:lnSpc>
              <a:spcBef>
                <a:spcPts val="0"/>
              </a:spcBef>
              <a:spcAft>
                <a:spcPts val="0"/>
              </a:spcAft>
              <a:buNone/>
            </a:pPr>
            <a:r>
              <a:t/>
            </a:r>
            <a:endParaRPr sz="1200">
              <a:solidFill>
                <a:schemeClr val="lt1"/>
              </a:solidFill>
              <a:latin typeface="Lato"/>
              <a:ea typeface="Lato"/>
              <a:cs typeface="Lato"/>
              <a:sym typeface="Lato"/>
            </a:endParaRPr>
          </a:p>
          <a:p>
            <a:pPr indent="-304800" lvl="0" marL="457200" rtl="0" algn="just">
              <a:lnSpc>
                <a:spcPct val="115000"/>
              </a:lnSpc>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NB model works well with text data, which is often high-dimensional and sparse. On the other hand, the SVM model tries to find the best hyperplane that separates the positive and negative reviews in the dataset, which can be more complex and computationally expensive than the NB model. Additionally, SVMs require more tuning of hyperparameters and may perform poorly if the dataset is unbalanced or noisy. </a:t>
            </a:r>
            <a:endParaRPr sz="1200">
              <a:solidFill>
                <a:schemeClr val="lt1"/>
              </a:solidFill>
              <a:latin typeface="Lato"/>
              <a:ea typeface="Lato"/>
              <a:cs typeface="Lato"/>
              <a:sym typeface="Lato"/>
            </a:endParaRPr>
          </a:p>
          <a:p>
            <a:pPr indent="0" lvl="0" marL="457200" rtl="0" algn="just">
              <a:lnSpc>
                <a:spcPct val="115000"/>
              </a:lnSpc>
              <a:spcBef>
                <a:spcPts val="0"/>
              </a:spcBef>
              <a:spcAft>
                <a:spcPts val="0"/>
              </a:spcAft>
              <a:buNone/>
            </a:pPr>
            <a:r>
              <a:t/>
            </a:r>
            <a:endParaRPr sz="1200">
              <a:solidFill>
                <a:schemeClr val="lt1"/>
              </a:solidFill>
              <a:latin typeface="Lato"/>
              <a:ea typeface="Lato"/>
              <a:cs typeface="Lato"/>
              <a:sym typeface="Lato"/>
            </a:endParaRPr>
          </a:p>
          <a:p>
            <a:pPr indent="-304800" lvl="0" marL="457200" rtl="0" algn="just">
              <a:lnSpc>
                <a:spcPct val="115000"/>
              </a:lnSpc>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The NB model has an accuracy of 85.3%, compared to 80.6% for the SVM model. Based on the evaluation metrics, it appears that the Naive Bayes (NB) model is performing slightly better than the Support Vector Machine (SVM) model.</a:t>
            </a:r>
            <a:endParaRPr sz="12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